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7" r:id="rId2"/>
    <p:sldId id="258" r:id="rId3"/>
    <p:sldId id="440" r:id="rId4"/>
    <p:sldId id="443" r:id="rId5"/>
    <p:sldId id="444" r:id="rId6"/>
    <p:sldId id="445" r:id="rId7"/>
    <p:sldId id="446" r:id="rId8"/>
    <p:sldId id="447" r:id="rId9"/>
    <p:sldId id="448" r:id="rId10"/>
    <p:sldId id="449" r:id="rId11"/>
    <p:sldId id="450" r:id="rId12"/>
    <p:sldId id="451" r:id="rId13"/>
    <p:sldId id="452" r:id="rId14"/>
    <p:sldId id="453" r:id="rId15"/>
    <p:sldId id="454" r:id="rId16"/>
    <p:sldId id="455" r:id="rId17"/>
    <p:sldId id="456" r:id="rId18"/>
    <p:sldId id="457" r:id="rId19"/>
    <p:sldId id="458" r:id="rId20"/>
    <p:sldId id="459" r:id="rId21"/>
    <p:sldId id="460" r:id="rId22"/>
    <p:sldId id="461" r:id="rId23"/>
    <p:sldId id="441" r:id="rId24"/>
    <p:sldId id="462" r:id="rId25"/>
    <p:sldId id="463" r:id="rId26"/>
    <p:sldId id="464" r:id="rId27"/>
    <p:sldId id="465" r:id="rId28"/>
    <p:sldId id="466" r:id="rId29"/>
    <p:sldId id="467" r:id="rId30"/>
    <p:sldId id="468" r:id="rId31"/>
    <p:sldId id="442" r:id="rId32"/>
    <p:sldId id="469" r:id="rId33"/>
    <p:sldId id="409" r:id="rId3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276DEB-9ECF-474F-8641-C8D9886C5626}" v="50" dt="2019-01-27T11:31:05.5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48" autoAdjust="0"/>
    <p:restoredTop sz="96311" autoAdjust="0"/>
  </p:normalViewPr>
  <p:slideViewPr>
    <p:cSldViewPr>
      <p:cViewPr>
        <p:scale>
          <a:sx n="127" d="100"/>
          <a:sy n="127" d="100"/>
        </p:scale>
        <p:origin x="160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is, Gareth" userId="0ca0577c-2ada-4abb-9a17-e7a804bbaaa5" providerId="ADAL" clId="{8D276DEB-9ECF-474F-8641-C8D9886C5626}"/>
    <pc:docChg chg="undo redo custSel addSld delSld modSld sldOrd modMainMaster">
      <pc:chgData name="Lewis, Gareth" userId="0ca0577c-2ada-4abb-9a17-e7a804bbaaa5" providerId="ADAL" clId="{8D276DEB-9ECF-474F-8641-C8D9886C5626}" dt="2019-01-27T11:31:10.056" v="4346" actId="478"/>
      <pc:docMkLst>
        <pc:docMk/>
      </pc:docMkLst>
      <pc:sldChg chg="modSp">
        <pc:chgData name="Lewis, Gareth" userId="0ca0577c-2ada-4abb-9a17-e7a804bbaaa5" providerId="ADAL" clId="{8D276DEB-9ECF-474F-8641-C8D9886C5626}" dt="2019-01-12T14:24:04.301" v="60" actId="20577"/>
        <pc:sldMkLst>
          <pc:docMk/>
          <pc:sldMk cId="0" sldId="257"/>
        </pc:sldMkLst>
        <pc:spChg chg="mod">
          <ac:chgData name="Lewis, Gareth" userId="0ca0577c-2ada-4abb-9a17-e7a804bbaaa5" providerId="ADAL" clId="{8D276DEB-9ECF-474F-8641-C8D9886C5626}" dt="2019-01-12T14:24:04.301" v="60" actId="20577"/>
          <ac:spMkLst>
            <pc:docMk/>
            <pc:sldMk cId="0" sldId="257"/>
            <ac:spMk id="1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27T11:08:48.739" v="3828"/>
        <pc:sldMkLst>
          <pc:docMk/>
          <pc:sldMk cId="1800882780" sldId="258"/>
        </pc:sldMkLst>
        <pc:spChg chg="mod">
          <ac:chgData name="Lewis, Gareth" userId="0ca0577c-2ada-4abb-9a17-e7a804bbaaa5" providerId="ADAL" clId="{8D276DEB-9ECF-474F-8641-C8D9886C5626}" dt="2019-01-27T11:08:48.739" v="3828"/>
          <ac:spMkLst>
            <pc:docMk/>
            <pc:sldMk cId="1800882780" sldId="258"/>
            <ac:spMk id="3" creationId="{00000000-0000-0000-0000-000000000000}"/>
          </ac:spMkLst>
        </pc:spChg>
      </pc:sldChg>
      <pc:sldChg chg="addSp modSp">
        <pc:chgData name="Lewis, Gareth" userId="0ca0577c-2ada-4abb-9a17-e7a804bbaaa5" providerId="ADAL" clId="{8D276DEB-9ECF-474F-8641-C8D9886C5626}" dt="2019-01-27T11:03:21.100" v="3731" actId="20577"/>
        <pc:sldMkLst>
          <pc:docMk/>
          <pc:sldMk cId="1742227460" sldId="332"/>
        </pc:sldMkLst>
        <pc:graphicFrameChg chg="modGraphic">
          <ac:chgData name="Lewis, Gareth" userId="0ca0577c-2ada-4abb-9a17-e7a804bbaaa5" providerId="ADAL" clId="{8D276DEB-9ECF-474F-8641-C8D9886C5626}" dt="2019-01-27T11:03:21.100" v="3731" actId="20577"/>
          <ac:graphicFrameMkLst>
            <pc:docMk/>
            <pc:sldMk cId="1742227460" sldId="332"/>
            <ac:graphicFrameMk id="6" creationId="{00000000-0000-0000-0000-000000000000}"/>
          </ac:graphicFrameMkLst>
        </pc:graphicFrameChg>
        <pc:graphicFrameChg chg="add mod modGraphic">
          <ac:chgData name="Lewis, Gareth" userId="0ca0577c-2ada-4abb-9a17-e7a804bbaaa5" providerId="ADAL" clId="{8D276DEB-9ECF-474F-8641-C8D9886C5626}" dt="2019-01-12T14:27:52.855" v="223" actId="20577"/>
          <ac:graphicFrameMkLst>
            <pc:docMk/>
            <pc:sldMk cId="1742227460" sldId="332"/>
            <ac:graphicFrameMk id="7" creationId="{1FDBB499-B236-453B-BFE1-0247D66A5A2D}"/>
          </ac:graphicFrameMkLst>
        </pc:graphicFrameChg>
        <pc:graphicFrameChg chg="modGraphic">
          <ac:chgData name="Lewis, Gareth" userId="0ca0577c-2ada-4abb-9a17-e7a804bbaaa5" providerId="ADAL" clId="{8D276DEB-9ECF-474F-8641-C8D9886C5626}" dt="2019-01-12T14:29:24.436" v="303" actId="207"/>
          <ac:graphicFrameMkLst>
            <pc:docMk/>
            <pc:sldMk cId="1742227460" sldId="332"/>
            <ac:graphicFrameMk id="10" creationId="{00000000-0000-0000-0000-000000000000}"/>
          </ac:graphicFrameMkLst>
        </pc:graphicFrameChg>
      </pc:sldChg>
      <pc:sldChg chg="modSp">
        <pc:chgData name="Lewis, Gareth" userId="0ca0577c-2ada-4abb-9a17-e7a804bbaaa5" providerId="ADAL" clId="{8D276DEB-9ECF-474F-8641-C8D9886C5626}" dt="2019-01-27T11:03:04.244" v="3728" actId="20577"/>
        <pc:sldMkLst>
          <pc:docMk/>
          <pc:sldMk cId="0" sldId="334"/>
        </pc:sldMkLst>
        <pc:spChg chg="mod">
          <ac:chgData name="Lewis, Gareth" userId="0ca0577c-2ada-4abb-9a17-e7a804bbaaa5" providerId="ADAL" clId="{8D276DEB-9ECF-474F-8641-C8D9886C5626}" dt="2019-01-27T11:03:04.244" v="3728" actId="20577"/>
          <ac:spMkLst>
            <pc:docMk/>
            <pc:sldMk cId="0" sldId="334"/>
            <ac:spMk id="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27T11:09:08.371" v="3835" actId="20577"/>
        <pc:sldMkLst>
          <pc:docMk/>
          <pc:sldMk cId="0" sldId="335"/>
        </pc:sldMkLst>
        <pc:spChg chg="mod">
          <ac:chgData name="Lewis, Gareth" userId="0ca0577c-2ada-4abb-9a17-e7a804bbaaa5" providerId="ADAL" clId="{8D276DEB-9ECF-474F-8641-C8D9886C5626}" dt="2019-01-27T11:09:08.371" v="3835" actId="20577"/>
          <ac:spMkLst>
            <pc:docMk/>
            <pc:sldMk cId="0" sldId="335"/>
            <ac:spMk id="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13T14:45:47.631" v="3562" actId="20577"/>
        <pc:sldMkLst>
          <pc:docMk/>
          <pc:sldMk cId="0" sldId="409"/>
        </pc:sldMkLst>
        <pc:spChg chg="mod">
          <ac:chgData name="Lewis, Gareth" userId="0ca0577c-2ada-4abb-9a17-e7a804bbaaa5" providerId="ADAL" clId="{8D276DEB-9ECF-474F-8641-C8D9886C5626}" dt="2019-01-13T14:45:47.631" v="3562" actId="20577"/>
          <ac:spMkLst>
            <pc:docMk/>
            <pc:sldMk cId="0" sldId="409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4:36:55.362" v="1111" actId="20577"/>
        <pc:sldMkLst>
          <pc:docMk/>
          <pc:sldMk cId="3854234756" sldId="410"/>
        </pc:sldMkLst>
        <pc:spChg chg="mod">
          <ac:chgData name="Lewis, Gareth" userId="0ca0577c-2ada-4abb-9a17-e7a804bbaaa5" providerId="ADAL" clId="{8D276DEB-9ECF-474F-8641-C8D9886C5626}" dt="2019-01-12T14:36:55.362" v="1111" actId="20577"/>
          <ac:spMkLst>
            <pc:docMk/>
            <pc:sldMk cId="3854234756" sldId="410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4:37:28.237" v="1174" actId="20577"/>
        <pc:sldMkLst>
          <pc:docMk/>
          <pc:sldMk cId="1133406884" sldId="411"/>
        </pc:sldMkLst>
        <pc:spChg chg="mod">
          <ac:chgData name="Lewis, Gareth" userId="0ca0577c-2ada-4abb-9a17-e7a804bbaaa5" providerId="ADAL" clId="{8D276DEB-9ECF-474F-8641-C8D9886C5626}" dt="2019-01-12T14:37:28.237" v="1174" actId="20577"/>
          <ac:spMkLst>
            <pc:docMk/>
            <pc:sldMk cId="1133406884" sldId="411"/>
            <ac:spMk id="3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2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3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4"/>
        </pc:sldMkLst>
      </pc:sldChg>
      <pc:sldChg chg="modSp add">
        <pc:chgData name="Lewis, Gareth" userId="0ca0577c-2ada-4abb-9a17-e7a804bbaaa5" providerId="ADAL" clId="{8D276DEB-9ECF-474F-8641-C8D9886C5626}" dt="2019-01-27T11:10:39.201" v="3882" actId="20577"/>
        <pc:sldMkLst>
          <pc:docMk/>
          <pc:sldMk cId="0" sldId="635"/>
        </pc:sldMkLst>
        <pc:spChg chg="mod">
          <ac:chgData name="Lewis, Gareth" userId="0ca0577c-2ada-4abb-9a17-e7a804bbaaa5" providerId="ADAL" clId="{8D276DEB-9ECF-474F-8641-C8D9886C5626}" dt="2019-01-27T11:10:39.201" v="3882" actId="20577"/>
          <ac:spMkLst>
            <pc:docMk/>
            <pc:sldMk cId="0" sldId="635"/>
            <ac:spMk id="3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6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40"/>
        </pc:sldMkLst>
      </pc:sldChg>
      <pc:sldChg chg="addSp modSp add">
        <pc:chgData name="Lewis, Gareth" userId="0ca0577c-2ada-4abb-9a17-e7a804bbaaa5" providerId="ADAL" clId="{8D276DEB-9ECF-474F-8641-C8D9886C5626}" dt="2019-01-12T14:49:30.107" v="1413" actId="20577"/>
        <pc:sldMkLst>
          <pc:docMk/>
          <pc:sldMk cId="1186911255" sldId="641"/>
        </pc:sldMkLst>
        <pc:spChg chg="mod">
          <ac:chgData name="Lewis, Gareth" userId="0ca0577c-2ada-4abb-9a17-e7a804bbaaa5" providerId="ADAL" clId="{8D276DEB-9ECF-474F-8641-C8D9886C5626}" dt="2019-01-12T14:49:30.107" v="1413" actId="20577"/>
          <ac:spMkLst>
            <pc:docMk/>
            <pc:sldMk cId="1186911255" sldId="641"/>
            <ac:spMk id="3" creationId="{00000000-0000-0000-0000-000000000000}"/>
          </ac:spMkLst>
        </pc:spChg>
        <pc:picChg chg="add mod">
          <ac:chgData name="Lewis, Gareth" userId="0ca0577c-2ada-4abb-9a17-e7a804bbaaa5" providerId="ADAL" clId="{8D276DEB-9ECF-474F-8641-C8D9886C5626}" dt="2019-01-12T14:48:50.790" v="1274" actId="1076"/>
          <ac:picMkLst>
            <pc:docMk/>
            <pc:sldMk cId="1186911255" sldId="641"/>
            <ac:picMk id="1026" creationId="{94C1F2A2-BA1D-405A-8746-01B8D514957C}"/>
          </ac:picMkLst>
        </pc:picChg>
        <pc:picChg chg="add mod">
          <ac:chgData name="Lewis, Gareth" userId="0ca0577c-2ada-4abb-9a17-e7a804bbaaa5" providerId="ADAL" clId="{8D276DEB-9ECF-474F-8641-C8D9886C5626}" dt="2019-01-12T14:48:48.582" v="1273" actId="14100"/>
          <ac:picMkLst>
            <pc:docMk/>
            <pc:sldMk cId="1186911255" sldId="641"/>
            <ac:picMk id="1028" creationId="{00208F58-A430-45DF-94A6-F3A8BC961500}"/>
          </ac:picMkLst>
        </pc:picChg>
      </pc:sldChg>
      <pc:sldChg chg="delSp modSp add">
        <pc:chgData name="Lewis, Gareth" userId="0ca0577c-2ada-4abb-9a17-e7a804bbaaa5" providerId="ADAL" clId="{8D276DEB-9ECF-474F-8641-C8D9886C5626}" dt="2019-01-12T14:52:32.624" v="1814" actId="20577"/>
        <pc:sldMkLst>
          <pc:docMk/>
          <pc:sldMk cId="1378757881" sldId="642"/>
        </pc:sldMkLst>
        <pc:spChg chg="mod">
          <ac:chgData name="Lewis, Gareth" userId="0ca0577c-2ada-4abb-9a17-e7a804bbaaa5" providerId="ADAL" clId="{8D276DEB-9ECF-474F-8641-C8D9886C5626}" dt="2019-01-12T14:52:32.624" v="1814" actId="20577"/>
          <ac:spMkLst>
            <pc:docMk/>
            <pc:sldMk cId="1378757881" sldId="642"/>
            <ac:spMk id="3" creationId="{00000000-0000-0000-0000-000000000000}"/>
          </ac:spMkLst>
        </pc:spChg>
        <pc:picChg chg="del">
          <ac:chgData name="Lewis, Gareth" userId="0ca0577c-2ada-4abb-9a17-e7a804bbaaa5" providerId="ADAL" clId="{8D276DEB-9ECF-474F-8641-C8D9886C5626}" dt="2019-01-12T14:49:45.145" v="1415" actId="478"/>
          <ac:picMkLst>
            <pc:docMk/>
            <pc:sldMk cId="1378757881" sldId="642"/>
            <ac:picMk id="1026" creationId="{94C1F2A2-BA1D-405A-8746-01B8D514957C}"/>
          </ac:picMkLst>
        </pc:picChg>
        <pc:picChg chg="del">
          <ac:chgData name="Lewis, Gareth" userId="0ca0577c-2ada-4abb-9a17-e7a804bbaaa5" providerId="ADAL" clId="{8D276DEB-9ECF-474F-8641-C8D9886C5626}" dt="2019-01-12T14:49:45.952" v="1416" actId="478"/>
          <ac:picMkLst>
            <pc:docMk/>
            <pc:sldMk cId="1378757881" sldId="642"/>
            <ac:picMk id="1028" creationId="{00208F58-A430-45DF-94A6-F3A8BC961500}"/>
          </ac:picMkLst>
        </pc:picChg>
      </pc:sldChg>
      <pc:sldChg chg="addSp delSp modSp add">
        <pc:chgData name="Lewis, Gareth" userId="0ca0577c-2ada-4abb-9a17-e7a804bbaaa5" providerId="ADAL" clId="{8D276DEB-9ECF-474F-8641-C8D9886C5626}" dt="2019-01-12T14:54:31.923" v="1852" actId="207"/>
        <pc:sldMkLst>
          <pc:docMk/>
          <pc:sldMk cId="2520008228" sldId="643"/>
        </pc:sldMkLst>
        <pc:spChg chg="mod">
          <ac:chgData name="Lewis, Gareth" userId="0ca0577c-2ada-4abb-9a17-e7a804bbaaa5" providerId="ADAL" clId="{8D276DEB-9ECF-474F-8641-C8D9886C5626}" dt="2019-01-12T14:53:49.299" v="1840" actId="6549"/>
          <ac:spMkLst>
            <pc:docMk/>
            <pc:sldMk cId="2520008228" sldId="643"/>
            <ac:spMk id="3" creationId="{00000000-0000-0000-0000-000000000000}"/>
          </ac:spMkLst>
        </pc:spChg>
        <pc:spChg chg="del mod">
          <ac:chgData name="Lewis, Gareth" userId="0ca0577c-2ada-4abb-9a17-e7a804bbaaa5" providerId="ADAL" clId="{8D276DEB-9ECF-474F-8641-C8D9886C5626}" dt="2019-01-12T14:53:52.297" v="1842" actId="478"/>
          <ac:spMkLst>
            <pc:docMk/>
            <pc:sldMk cId="2520008228" sldId="643"/>
            <ac:spMk id="4" creationId="{00000000-0000-0000-0000-000000000000}"/>
          </ac:spMkLst>
        </pc:spChg>
        <pc:grpChg chg="add mod">
          <ac:chgData name="Lewis, Gareth" userId="0ca0577c-2ada-4abb-9a17-e7a804bbaaa5" providerId="ADAL" clId="{8D276DEB-9ECF-474F-8641-C8D9886C5626}" dt="2019-01-12T14:54:31.923" v="1852" actId="207"/>
          <ac:grpSpMkLst>
            <pc:docMk/>
            <pc:sldMk cId="2520008228" sldId="643"/>
            <ac:grpSpMk id="5" creationId="{A22A2F09-ED0C-4FA7-8E33-F43E8BF5128A}"/>
          </ac:grpSpMkLst>
        </pc:grpChg>
        <pc:picChg chg="del">
          <ac:chgData name="Lewis, Gareth" userId="0ca0577c-2ada-4abb-9a17-e7a804bbaaa5" providerId="ADAL" clId="{8D276DEB-9ECF-474F-8641-C8D9886C5626}" dt="2019-01-12T14:53:37.673" v="1816" actId="478"/>
          <ac:picMkLst>
            <pc:docMk/>
            <pc:sldMk cId="2520008228" sldId="643"/>
            <ac:picMk id="65538" creationId="{00000000-0000-0000-0000-000000000000}"/>
          </ac:picMkLst>
        </pc:picChg>
      </pc:sldChg>
      <pc:sldChg chg="delSp modSp add">
        <pc:chgData name="Lewis, Gareth" userId="0ca0577c-2ada-4abb-9a17-e7a804bbaaa5" providerId="ADAL" clId="{8D276DEB-9ECF-474F-8641-C8D9886C5626}" dt="2019-01-12T14:56:13.650" v="1858" actId="478"/>
        <pc:sldMkLst>
          <pc:docMk/>
          <pc:sldMk cId="0" sldId="650"/>
        </pc:sldMkLst>
        <pc:spChg chg="mod">
          <ac:chgData name="Lewis, Gareth" userId="0ca0577c-2ada-4abb-9a17-e7a804bbaaa5" providerId="ADAL" clId="{8D276DEB-9ECF-474F-8641-C8D9886C5626}" dt="2019-01-12T14:56:11.299" v="1857" actId="5793"/>
          <ac:spMkLst>
            <pc:docMk/>
            <pc:sldMk cId="0" sldId="650"/>
            <ac:spMk id="3" creationId="{00000000-0000-0000-0000-000000000000}"/>
          </ac:spMkLst>
        </pc:spChg>
        <pc:spChg chg="del">
          <ac:chgData name="Lewis, Gareth" userId="0ca0577c-2ada-4abb-9a17-e7a804bbaaa5" providerId="ADAL" clId="{8D276DEB-9ECF-474F-8641-C8D9886C5626}" dt="2019-01-12T14:56:13.650" v="1858" actId="478"/>
          <ac:spMkLst>
            <pc:docMk/>
            <pc:sldMk cId="0" sldId="650"/>
            <ac:spMk id="4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56:00.137" v="1853"/>
        <pc:sldMkLst>
          <pc:docMk/>
          <pc:sldMk cId="0" sldId="651"/>
        </pc:sldMkLst>
      </pc:sldChg>
      <pc:sldChg chg="add">
        <pc:chgData name="Lewis, Gareth" userId="0ca0577c-2ada-4abb-9a17-e7a804bbaaa5" providerId="ADAL" clId="{8D276DEB-9ECF-474F-8641-C8D9886C5626}" dt="2019-01-12T14:56:00.137" v="1853"/>
        <pc:sldMkLst>
          <pc:docMk/>
          <pc:sldMk cId="0" sldId="652"/>
        </pc:sldMkLst>
      </pc:sldChg>
      <pc:sldChg chg="modSp add">
        <pc:chgData name="Lewis, Gareth" userId="0ca0577c-2ada-4abb-9a17-e7a804bbaaa5" providerId="ADAL" clId="{8D276DEB-9ECF-474F-8641-C8D9886C5626}" dt="2019-01-12T14:56:59.098" v="1874" actId="20577"/>
        <pc:sldMkLst>
          <pc:docMk/>
          <pc:sldMk cId="0" sldId="653"/>
        </pc:sldMkLst>
        <pc:spChg chg="mod">
          <ac:chgData name="Lewis, Gareth" userId="0ca0577c-2ada-4abb-9a17-e7a804bbaaa5" providerId="ADAL" clId="{8D276DEB-9ECF-474F-8641-C8D9886C5626}" dt="2019-01-12T14:56:59.098" v="1874" actId="20577"/>
          <ac:spMkLst>
            <pc:docMk/>
            <pc:sldMk cId="0" sldId="653"/>
            <ac:spMk id="3" creationId="{00000000-0000-0000-0000-000000000000}"/>
          </ac:spMkLst>
        </pc:spChg>
      </pc:sldChg>
      <pc:sldChg chg="addSp delSp modSp add">
        <pc:chgData name="Lewis, Gareth" userId="0ca0577c-2ada-4abb-9a17-e7a804bbaaa5" providerId="ADAL" clId="{8D276DEB-9ECF-474F-8641-C8D9886C5626}" dt="2019-01-27T11:31:10.056" v="4346" actId="478"/>
        <pc:sldMkLst>
          <pc:docMk/>
          <pc:sldMk cId="0" sldId="654"/>
        </pc:sldMkLst>
        <pc:spChg chg="mod">
          <ac:chgData name="Lewis, Gareth" userId="0ca0577c-2ada-4abb-9a17-e7a804bbaaa5" providerId="ADAL" clId="{8D276DEB-9ECF-474F-8641-C8D9886C5626}" dt="2019-01-12T14:59:31.970" v="1955" actId="20577"/>
          <ac:spMkLst>
            <pc:docMk/>
            <pc:sldMk cId="0" sldId="654"/>
            <ac:spMk id="3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48.340" v="1946" actId="1035"/>
          <ac:spMkLst>
            <pc:docMk/>
            <pc:sldMk cId="0" sldId="654"/>
            <ac:spMk id="6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43.909" v="1936" actId="1036"/>
          <ac:spMkLst>
            <pc:docMk/>
            <pc:sldMk cId="0" sldId="654"/>
            <ac:spMk id="9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29.291" v="1895" actId="1035"/>
          <ac:spMkLst>
            <pc:docMk/>
            <pc:sldMk cId="0" sldId="654"/>
            <ac:spMk id="11" creationId="{00000000-0000-0000-0000-000000000000}"/>
          </ac:spMkLst>
        </pc:spChg>
        <pc:grpChg chg="mod">
          <ac:chgData name="Lewis, Gareth" userId="0ca0577c-2ada-4abb-9a17-e7a804bbaaa5" providerId="ADAL" clId="{8D276DEB-9ECF-474F-8641-C8D9886C5626}" dt="2019-01-14T16:28:18.816" v="3563" actId="207"/>
          <ac:grpSpMkLst>
            <pc:docMk/>
            <pc:sldMk cId="0" sldId="654"/>
            <ac:grpSpMk id="52" creationId="{00000000-0000-0000-0000-000000000000}"/>
          </ac:grpSpMkLst>
        </pc:grpChg>
        <pc:picChg chg="add del">
          <ac:chgData name="Lewis, Gareth" userId="0ca0577c-2ada-4abb-9a17-e7a804bbaaa5" providerId="ADAL" clId="{8D276DEB-9ECF-474F-8641-C8D9886C5626}" dt="2019-01-27T11:31:10.056" v="4346" actId="478"/>
          <ac:picMkLst>
            <pc:docMk/>
            <pc:sldMk cId="0" sldId="654"/>
            <ac:picMk id="2" creationId="{3D132A7C-559C-4BE1-864B-D50C6E33A4CF}"/>
          </ac:picMkLst>
        </pc:pic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14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3.909" v="1936" actId="1036"/>
          <ac:cxnSpMkLst>
            <pc:docMk/>
            <pc:sldMk cId="0" sldId="654"/>
            <ac:cxnSpMk id="15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29.291" v="1895" actId="1035"/>
          <ac:cxnSpMkLst>
            <pc:docMk/>
            <pc:sldMk cId="0" sldId="654"/>
            <ac:cxnSpMk id="19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22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25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3.909" v="1936" actId="1036"/>
          <ac:cxnSpMkLst>
            <pc:docMk/>
            <pc:sldMk cId="0" sldId="654"/>
            <ac:cxnSpMk id="28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29.291" v="1895" actId="1035"/>
          <ac:cxnSpMkLst>
            <pc:docMk/>
            <pc:sldMk cId="0" sldId="654"/>
            <ac:cxnSpMk id="32" creationId="{00000000-0000-0000-0000-000000000000}"/>
          </ac:cxnSpMkLst>
        </pc:cxnChg>
      </pc:sldChg>
      <pc:sldChg chg="modSp add">
        <pc:chgData name="Lewis, Gareth" userId="0ca0577c-2ada-4abb-9a17-e7a804bbaaa5" providerId="ADAL" clId="{8D276DEB-9ECF-474F-8641-C8D9886C5626}" dt="2019-01-27T11:12:18.412" v="3883" actId="6549"/>
        <pc:sldMkLst>
          <pc:docMk/>
          <pc:sldMk cId="0" sldId="655"/>
        </pc:sldMkLst>
        <pc:spChg chg="mod">
          <ac:chgData name="Lewis, Gareth" userId="0ca0577c-2ada-4abb-9a17-e7a804bbaaa5" providerId="ADAL" clId="{8D276DEB-9ECF-474F-8641-C8D9886C5626}" dt="2019-01-27T11:12:18.412" v="3883" actId="6549"/>
          <ac:spMkLst>
            <pc:docMk/>
            <pc:sldMk cId="0" sldId="655"/>
            <ac:spMk id="3" creationId="{00000000-0000-0000-0000-000000000000}"/>
          </ac:spMkLst>
        </pc:spChg>
      </pc:sldChg>
      <pc:sldChg chg="addSp modSp add">
        <pc:chgData name="Lewis, Gareth" userId="0ca0577c-2ada-4abb-9a17-e7a804bbaaa5" providerId="ADAL" clId="{8D276DEB-9ECF-474F-8641-C8D9886C5626}" dt="2019-01-27T11:28:25.328" v="4344" actId="164"/>
        <pc:sldMkLst>
          <pc:docMk/>
          <pc:sldMk cId="0" sldId="674"/>
        </pc:sldMkLst>
        <pc:spChg chg="mod">
          <ac:chgData name="Lewis, Gareth" userId="0ca0577c-2ada-4abb-9a17-e7a804bbaaa5" providerId="ADAL" clId="{8D276DEB-9ECF-474F-8641-C8D9886C5626}" dt="2019-01-12T14:57:06.452" v="1875"/>
          <ac:spMkLst>
            <pc:docMk/>
            <pc:sldMk cId="0" sldId="674"/>
            <ac:spMk id="3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6:39.756" v="1859" actId="6549"/>
          <ac:spMkLst>
            <pc:docMk/>
            <pc:sldMk cId="0" sldId="674"/>
            <ac:spMk id="15" creationId="{00000000-0000-0000-0000-000000000000}"/>
          </ac:spMkLst>
        </pc:spChg>
        <pc:grpChg chg="add 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2" creationId="{3E0163F3-BCD6-4844-BFFC-CACB8A626BDC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4" creationId="{00000000-0000-0000-0000-000000000000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6" creationId="{00000000-0000-0000-0000-000000000000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7" creationId="{00000000-0000-0000-0000-000000000000}"/>
          </ac:grpSpMkLst>
        </pc:grpChg>
        <pc:cxnChg chg="mod">
          <ac:chgData name="Lewis, Gareth" userId="0ca0577c-2ada-4abb-9a17-e7a804bbaaa5" providerId="ADAL" clId="{8D276DEB-9ECF-474F-8641-C8D9886C5626}" dt="2019-01-27T11:28:25.328" v="4344" actId="164"/>
          <ac:cxnSpMkLst>
            <pc:docMk/>
            <pc:sldMk cId="0" sldId="674"/>
            <ac:cxnSpMk id="8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27T11:28:25.328" v="4344" actId="164"/>
          <ac:cxnSpMkLst>
            <pc:docMk/>
            <pc:sldMk cId="0" sldId="674"/>
            <ac:cxnSpMk id="10" creationId="{00000000-0000-0000-0000-000000000000}"/>
          </ac:cxnSpMkLst>
        </pc:cxnChg>
      </pc:sldChg>
      <pc:sldChg chg="add">
        <pc:chgData name="Lewis, Gareth" userId="0ca0577c-2ada-4abb-9a17-e7a804bbaaa5" providerId="ADAL" clId="{8D276DEB-9ECF-474F-8641-C8D9886C5626}" dt="2019-01-12T14:56:05.994" v="1854"/>
        <pc:sldMkLst>
          <pc:docMk/>
          <pc:sldMk cId="950631406" sldId="675"/>
        </pc:sldMkLst>
      </pc:sldChg>
      <pc:sldChg chg="modSp add">
        <pc:chgData name="Lewis, Gareth" userId="0ca0577c-2ada-4abb-9a17-e7a804bbaaa5" providerId="ADAL" clId="{8D276DEB-9ECF-474F-8641-C8D9886C5626}" dt="2019-01-27T11:13:01.606" v="3886" actId="20577"/>
        <pc:sldMkLst>
          <pc:docMk/>
          <pc:sldMk cId="136285698" sldId="676"/>
        </pc:sldMkLst>
        <pc:spChg chg="mod">
          <ac:chgData name="Lewis, Gareth" userId="0ca0577c-2ada-4abb-9a17-e7a804bbaaa5" providerId="ADAL" clId="{8D276DEB-9ECF-474F-8641-C8D9886C5626}" dt="2019-01-27T11:13:01.606" v="3886" actId="20577"/>
          <ac:spMkLst>
            <pc:docMk/>
            <pc:sldMk cId="136285698" sldId="676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9:05.723" v="4343" actId="15"/>
        <pc:sldMkLst>
          <pc:docMk/>
          <pc:sldMk cId="2688635824" sldId="677"/>
        </pc:sldMkLst>
        <pc:spChg chg="mod">
          <ac:chgData name="Lewis, Gareth" userId="0ca0577c-2ada-4abb-9a17-e7a804bbaaa5" providerId="ADAL" clId="{8D276DEB-9ECF-474F-8641-C8D9886C5626}" dt="2019-01-27T11:19:05.723" v="4343" actId="15"/>
          <ac:spMkLst>
            <pc:docMk/>
            <pc:sldMk cId="2688635824" sldId="677"/>
            <ac:spMk id="3" creationId="{00000000-0000-0000-0000-000000000000}"/>
          </ac:spMkLst>
        </pc:spChg>
      </pc:sldChg>
      <pc:sldChg chg="modSp add ord">
        <pc:chgData name="Lewis, Gareth" userId="0ca0577c-2ada-4abb-9a17-e7a804bbaaa5" providerId="ADAL" clId="{8D276DEB-9ECF-474F-8641-C8D9886C5626}" dt="2019-01-12T15:05:55.641" v="2160" actId="6549"/>
        <pc:sldMkLst>
          <pc:docMk/>
          <pc:sldMk cId="689368450" sldId="678"/>
        </pc:sldMkLst>
        <pc:spChg chg="mod">
          <ac:chgData name="Lewis, Gareth" userId="0ca0577c-2ada-4abb-9a17-e7a804bbaaa5" providerId="ADAL" clId="{8D276DEB-9ECF-474F-8641-C8D9886C5626}" dt="2019-01-12T15:05:55.641" v="2160" actId="6549"/>
          <ac:spMkLst>
            <pc:docMk/>
            <pc:sldMk cId="689368450" sldId="678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5:07:17.762" v="2410" actId="20577"/>
        <pc:sldMkLst>
          <pc:docMk/>
          <pc:sldMk cId="262335432" sldId="679"/>
        </pc:sldMkLst>
        <pc:spChg chg="mod">
          <ac:chgData name="Lewis, Gareth" userId="0ca0577c-2ada-4abb-9a17-e7a804bbaaa5" providerId="ADAL" clId="{8D276DEB-9ECF-474F-8641-C8D9886C5626}" dt="2019-01-12T15:07:17.762" v="2410" actId="20577"/>
          <ac:spMkLst>
            <pc:docMk/>
            <pc:sldMk cId="262335432" sldId="679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5:08:24.422" v="2514" actId="20577"/>
        <pc:sldMkLst>
          <pc:docMk/>
          <pc:sldMk cId="1883771542" sldId="680"/>
        </pc:sldMkLst>
        <pc:spChg chg="mod">
          <ac:chgData name="Lewis, Gareth" userId="0ca0577c-2ada-4abb-9a17-e7a804bbaaa5" providerId="ADAL" clId="{8D276DEB-9ECF-474F-8641-C8D9886C5626}" dt="2019-01-12T15:08:24.422" v="2514" actId="20577"/>
          <ac:spMkLst>
            <pc:docMk/>
            <pc:sldMk cId="1883771542" sldId="680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5:01.299" v="3941" actId="20577"/>
        <pc:sldMkLst>
          <pc:docMk/>
          <pc:sldMk cId="2824904003" sldId="681"/>
        </pc:sldMkLst>
        <pc:spChg chg="mod">
          <ac:chgData name="Lewis, Gareth" userId="0ca0577c-2ada-4abb-9a17-e7a804bbaaa5" providerId="ADAL" clId="{8D276DEB-9ECF-474F-8641-C8D9886C5626}" dt="2019-01-27T11:15:01.299" v="3941" actId="20577"/>
          <ac:spMkLst>
            <pc:docMk/>
            <pc:sldMk cId="2824904003" sldId="681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08:25.406" v="3826" actId="6549"/>
        <pc:sldMkLst>
          <pc:docMk/>
          <pc:sldMk cId="2578447533" sldId="682"/>
        </pc:sldMkLst>
        <pc:spChg chg="mod">
          <ac:chgData name="Lewis, Gareth" userId="0ca0577c-2ada-4abb-9a17-e7a804bbaaa5" providerId="ADAL" clId="{8D276DEB-9ECF-474F-8641-C8D9886C5626}" dt="2019-01-27T11:08:25.406" v="3826" actId="6549"/>
          <ac:spMkLst>
            <pc:docMk/>
            <pc:sldMk cId="2578447533" sldId="682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3:55.453" v="3908" actId="20577"/>
        <pc:sldMkLst>
          <pc:docMk/>
          <pc:sldMk cId="1395622730" sldId="683"/>
        </pc:sldMkLst>
        <pc:spChg chg="mod">
          <ac:chgData name="Lewis, Gareth" userId="0ca0577c-2ada-4abb-9a17-e7a804bbaaa5" providerId="ADAL" clId="{8D276DEB-9ECF-474F-8641-C8D9886C5626}" dt="2019-01-27T11:13:55.453" v="3908" actId="20577"/>
          <ac:spMkLst>
            <pc:docMk/>
            <pc:sldMk cId="1395622730" sldId="683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6:57.127" v="4145" actId="20577"/>
        <pc:sldMkLst>
          <pc:docMk/>
          <pc:sldMk cId="1144748300" sldId="684"/>
        </pc:sldMkLst>
        <pc:spChg chg="mod">
          <ac:chgData name="Lewis, Gareth" userId="0ca0577c-2ada-4abb-9a17-e7a804bbaaa5" providerId="ADAL" clId="{8D276DEB-9ECF-474F-8641-C8D9886C5626}" dt="2019-01-27T11:16:57.127" v="4145" actId="20577"/>
          <ac:spMkLst>
            <pc:docMk/>
            <pc:sldMk cId="1144748300" sldId="684"/>
            <ac:spMk id="3" creationId="{00000000-0000-0000-0000-000000000000}"/>
          </ac:spMkLst>
        </pc:spChg>
      </pc:sldChg>
      <pc:sldMasterChg chg="modSldLayout">
        <pc:chgData name="Lewis, Gareth" userId="0ca0577c-2ada-4abb-9a17-e7a804bbaaa5" providerId="ADAL" clId="{8D276DEB-9ECF-474F-8641-C8D9886C5626}" dt="2019-01-12T15:07:46.816" v="2422" actId="207"/>
        <pc:sldMasterMkLst>
          <pc:docMk/>
          <pc:sldMasterMk cId="0" sldId="2147483648"/>
        </pc:sldMasterMkLst>
        <pc:sldLayoutChg chg="modSp">
          <pc:chgData name="Lewis, Gareth" userId="0ca0577c-2ada-4abb-9a17-e7a804bbaaa5" providerId="ADAL" clId="{8D276DEB-9ECF-474F-8641-C8D9886C5626}" dt="2019-01-12T15:07:46.816" v="2422" actId="207"/>
          <pc:sldLayoutMkLst>
            <pc:docMk/>
            <pc:sldMasterMk cId="0" sldId="2147483648"/>
            <pc:sldLayoutMk cId="4274630231" sldId="2147483672"/>
          </pc:sldLayoutMkLst>
          <pc:spChg chg="mod">
            <ac:chgData name="Lewis, Gareth" userId="0ca0577c-2ada-4abb-9a17-e7a804bbaaa5" providerId="ADAL" clId="{8D276DEB-9ECF-474F-8641-C8D9886C5626}" dt="2019-01-12T15:07:46.816" v="2422" actId="207"/>
            <ac:spMkLst>
              <pc:docMk/>
              <pc:sldMasterMk cId="0" sldId="2147483648"/>
              <pc:sldLayoutMk cId="4274630231" sldId="2147483672"/>
              <ac:spMk id="3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2/2/20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2/2/20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712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8619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036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560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841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833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5292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60284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376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217443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80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https://lh3.googleusercontent.com/7P7K2xtd-NySIDCGDYEQs62MEmJIiDPI2X_FUrxTPIbWlO7pvMxtoqd8dL_4y6GlxSkQn2eGotMQUf2zhjhJK7qBCndHWkSFSJsYP3QAnDPs3lO7bemN6MR77v-RIsYdnrMT8ef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https://lh3.googleusercontent.com/7P7K2xtd-NySIDCGDYEQs62MEmJIiDPI2X_FUrxTPIbWlO7pvMxtoqd8dL_4y6GlxSkQn2eGotMQUf2zhjhJK7qBCndHWkSFSJsYP3QAnDPs3lO7bemN6MR77v-RIsYdnrMT8ef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tiff"/><Relationship Id="rId5" Type="http://schemas.openxmlformats.org/officeDocument/2006/relationships/hyperlink" Target="https://www.vox.com/future-perfect/2018/11/2/18053418/elon-musk-artificial-intelligence-google-deepmind-openai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https://lh3.googleusercontent.com/7P7K2xtd-NySIDCGDYEQs62MEmJIiDPI2X_FUrxTPIbWlO7pvMxtoqd8dL_4y6GlxSkQn2eGotMQUf2zhjhJK7qBCndHWkSFSJsYP3QAnDPs3lO7bemN6MR77v-RIsYdnrMT8ef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 descr="https://lh5.googleusercontent.com/Y1PJKzfCw_Vbm4aUYsdu7nB9OUrvPWyygukEEw1wtNy2K27lzX8JMaZtWut6Y9W9RZMRVJlWDWNoS187dkSVfanRPyNjt02bj5eaRz8tu4MCPa8ir7Xz5zkflA2R5DgKHmrBSB38OG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4" name="Picture 8" descr="https://lh6.googleusercontent.com/01jnqT7hbUAXilROkmEGhMHPWGXGnb_E4d-CVxRs-gsBNijqtJxS7NgAhYugiMVWFdYQ_xEJJWOLYPKR1YByNNmaFeVTUjYIenIb_WZqVRmnO4D98yKmpSEpB0--9-K-xTHdCTwOxf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3851920" y="6211669"/>
            <a:ext cx="52920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COMP704: Machine Learning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MSc Artificial Intelligence for Games</a:t>
            </a: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51520" y="4006805"/>
            <a:ext cx="871296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Lecture 2</a:t>
            </a:r>
            <a:r>
              <a:rPr lang="en-US" sz="36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: Data Science pt. I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Types of Machine Learning</a:t>
            </a:r>
          </a:p>
          <a:p>
            <a:pPr lvl="2"/>
            <a:r>
              <a:rPr lang="en-GB" dirty="0"/>
              <a:t>Classification</a:t>
            </a:r>
          </a:p>
          <a:p>
            <a:pPr lvl="3"/>
            <a:r>
              <a:rPr lang="en-GB" dirty="0"/>
              <a:t>Group inputs in to a single classification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25" name="Picture 3">
            <a:extLst>
              <a:ext uri="{FF2B5EF4-FFF2-40B4-BE49-F238E27FC236}">
                <a16:creationId xmlns:a16="http://schemas.microsoft.com/office/drawing/2014/main" id="{D36BA461-C0E4-7040-BD1B-30ACF1396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40" r="49149"/>
          <a:stretch>
            <a:fillRect/>
          </a:stretch>
        </p:blipFill>
        <p:spPr bwMode="auto">
          <a:xfrm>
            <a:off x="454093" y="2924944"/>
            <a:ext cx="3240360" cy="236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695E8EF-87D1-1347-9AA7-35ABDC370182}"/>
              </a:ext>
            </a:extLst>
          </p:cNvPr>
          <p:cNvSpPr txBox="1">
            <a:spLocks/>
          </p:cNvSpPr>
          <p:nvPr/>
        </p:nvSpPr>
        <p:spPr>
          <a:xfrm>
            <a:off x="3851920" y="2924944"/>
            <a:ext cx="5112568" cy="381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Data sorting</a:t>
            </a:r>
          </a:p>
          <a:p>
            <a:r>
              <a:rPr lang="en-GB" sz="2000" dirty="0"/>
              <a:t>E.g.</a:t>
            </a:r>
          </a:p>
          <a:p>
            <a:pPr lvl="1"/>
            <a:r>
              <a:rPr lang="en-GB" sz="1600" dirty="0"/>
              <a:t>Mario example (classifications are which buttons should be pressed)</a:t>
            </a:r>
          </a:p>
          <a:p>
            <a:pPr lvl="1"/>
            <a:r>
              <a:rPr lang="en-GB" sz="1600" dirty="0"/>
              <a:t>Is player behaviour normal?</a:t>
            </a:r>
          </a:p>
          <a:p>
            <a:pPr lvl="1"/>
            <a:r>
              <a:rPr lang="en-GB" sz="1600" dirty="0"/>
              <a:t>Is a credit card transaction fraudulent?</a:t>
            </a:r>
          </a:p>
          <a:p>
            <a:pPr lvl="1"/>
            <a:endParaRPr lang="en-GB" sz="1600" dirty="0"/>
          </a:p>
          <a:p>
            <a:r>
              <a:rPr lang="en-GB" sz="2000" dirty="0"/>
              <a:t>This is typically ‘classical machine learning’ </a:t>
            </a:r>
          </a:p>
          <a:p>
            <a:pPr lvl="1"/>
            <a:r>
              <a:rPr lang="en-GB" sz="1600" dirty="0"/>
              <a:t>Uses neural networks (back prop)</a:t>
            </a:r>
          </a:p>
          <a:p>
            <a:pPr lvl="1"/>
            <a:r>
              <a:rPr lang="en-GB" sz="1600" dirty="0"/>
              <a:t>Or </a:t>
            </a:r>
            <a:r>
              <a:rPr lang="en-GB" sz="1600" dirty="0" err="1"/>
              <a:t>Marflow</a:t>
            </a:r>
            <a:r>
              <a:rPr lang="en-GB" sz="1600" dirty="0"/>
              <a:t>-style networks</a:t>
            </a:r>
          </a:p>
          <a:p>
            <a:pPr lvl="1"/>
            <a:endParaRPr lang="en-GB" sz="1600" dirty="0"/>
          </a:p>
          <a:p>
            <a:endParaRPr lang="en-GB" sz="1400" dirty="0"/>
          </a:p>
          <a:p>
            <a:pPr marL="457200" lvl="1" indent="0">
              <a:buFont typeface="Arial" pitchFamily="34" charset="0"/>
              <a:buNone/>
            </a:pPr>
            <a:endParaRPr lang="en-GB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1ACBF6-C914-7C43-A64F-7731EF1BE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086" y="2924944"/>
            <a:ext cx="3244046" cy="277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413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Types of Machine Learning</a:t>
            </a:r>
          </a:p>
          <a:p>
            <a:pPr lvl="2"/>
            <a:r>
              <a:rPr lang="en-GB" dirty="0"/>
              <a:t>Clustering</a:t>
            </a:r>
          </a:p>
          <a:p>
            <a:pPr lvl="3"/>
            <a:r>
              <a:rPr lang="en-GB" dirty="0"/>
              <a:t>Group </a:t>
            </a:r>
            <a:r>
              <a:rPr lang="en-GB" i="1" dirty="0"/>
              <a:t>related </a:t>
            </a:r>
            <a:r>
              <a:rPr lang="en-GB" dirty="0"/>
              <a:t>inputs in to distinct clusters / groups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25" name="Picture 3">
            <a:extLst>
              <a:ext uri="{FF2B5EF4-FFF2-40B4-BE49-F238E27FC236}">
                <a16:creationId xmlns:a16="http://schemas.microsoft.com/office/drawing/2014/main" id="{D36BA461-C0E4-7040-BD1B-30ACF1396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40" r="49149"/>
          <a:stretch>
            <a:fillRect/>
          </a:stretch>
        </p:blipFill>
        <p:spPr bwMode="auto">
          <a:xfrm>
            <a:off x="454093" y="2924944"/>
            <a:ext cx="3240360" cy="236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695E8EF-87D1-1347-9AA7-35ABDC370182}"/>
              </a:ext>
            </a:extLst>
          </p:cNvPr>
          <p:cNvSpPr txBox="1">
            <a:spLocks/>
          </p:cNvSpPr>
          <p:nvPr/>
        </p:nvSpPr>
        <p:spPr>
          <a:xfrm>
            <a:off x="3851920" y="2924944"/>
            <a:ext cx="5112568" cy="381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(More) Data sorting</a:t>
            </a:r>
          </a:p>
          <a:p>
            <a:pPr lvl="1"/>
            <a:r>
              <a:rPr lang="en-GB" sz="1600" dirty="0"/>
              <a:t>But the algorithms look to determine clusters without being told what they should be</a:t>
            </a:r>
          </a:p>
          <a:p>
            <a:pPr lvl="1"/>
            <a:r>
              <a:rPr lang="en-GB" sz="1600" dirty="0"/>
              <a:t>Ideal for emergent clusters</a:t>
            </a:r>
          </a:p>
          <a:p>
            <a:pPr lvl="2"/>
            <a:r>
              <a:rPr lang="en-GB" sz="1600" dirty="0"/>
              <a:t>Cooccurrence</a:t>
            </a:r>
          </a:p>
          <a:p>
            <a:pPr lvl="2"/>
            <a:r>
              <a:rPr lang="en-GB" sz="1600" dirty="0"/>
              <a:t>Causality</a:t>
            </a:r>
          </a:p>
          <a:p>
            <a:pPr lvl="2"/>
            <a:endParaRPr lang="en-GB" sz="1200" dirty="0"/>
          </a:p>
          <a:p>
            <a:r>
              <a:rPr lang="en-GB" sz="2000" dirty="0"/>
              <a:t>E.g.</a:t>
            </a:r>
          </a:p>
          <a:p>
            <a:pPr lvl="1"/>
            <a:r>
              <a:rPr lang="en-GB" sz="1600" dirty="0"/>
              <a:t>What play styles do our players have (Bartle’s Player Types)</a:t>
            </a:r>
            <a:endParaRPr lang="en-GB" sz="1400" dirty="0"/>
          </a:p>
          <a:p>
            <a:pPr marL="457200" lvl="1" indent="0">
              <a:buFont typeface="Arial" pitchFamily="34" charset="0"/>
              <a:buNone/>
            </a:pPr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748881-566A-9340-A23C-D8A00F3E66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080" y="2972193"/>
            <a:ext cx="3191368" cy="218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098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11A2061-D1C9-694B-A777-B24E72F8D5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71"/>
          <a:stretch/>
        </p:blipFill>
        <p:spPr bwMode="auto">
          <a:xfrm>
            <a:off x="2084586" y="2035611"/>
            <a:ext cx="4974828" cy="2326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36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7E1C8349-7C85-244B-9D87-5FC88A2D4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827309"/>
            <a:ext cx="5760640" cy="311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95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7E1C8349-7C85-244B-9D87-5FC88A2D4D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800201"/>
            <a:ext cx="5760640" cy="3113859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6F5EAD1-4FD0-714A-B077-294D9F22591C}"/>
              </a:ext>
            </a:extLst>
          </p:cNvPr>
          <p:cNvCxnSpPr>
            <a:cxnSpLocks/>
          </p:cNvCxnSpPr>
          <p:nvPr/>
        </p:nvCxnSpPr>
        <p:spPr>
          <a:xfrm flipH="1">
            <a:off x="3203848" y="2204864"/>
            <a:ext cx="792088" cy="302433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290FBD-7D26-394C-B749-55A8F3AF8ED1}"/>
              </a:ext>
            </a:extLst>
          </p:cNvPr>
          <p:cNvCxnSpPr>
            <a:cxnSpLocks/>
          </p:cNvCxnSpPr>
          <p:nvPr/>
        </p:nvCxnSpPr>
        <p:spPr>
          <a:xfrm>
            <a:off x="5436096" y="2132856"/>
            <a:ext cx="0" cy="309634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C50EAD0-5722-7F44-9296-645F94270FCF}"/>
              </a:ext>
            </a:extLst>
          </p:cNvPr>
          <p:cNvSpPr/>
          <p:nvPr/>
        </p:nvSpPr>
        <p:spPr>
          <a:xfrm>
            <a:off x="1403648" y="4870901"/>
            <a:ext cx="16561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Data Collection &amp; Processing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3DA25D-0F66-6045-934A-091BFE77F7D7}"/>
              </a:ext>
            </a:extLst>
          </p:cNvPr>
          <p:cNvSpPr/>
          <p:nvPr/>
        </p:nvSpPr>
        <p:spPr>
          <a:xfrm>
            <a:off x="3563894" y="4869160"/>
            <a:ext cx="16561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Training &amp; Learning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22B2C3-522D-B34E-A5F2-4830111B078E}"/>
              </a:ext>
            </a:extLst>
          </p:cNvPr>
          <p:cNvSpPr/>
          <p:nvPr/>
        </p:nvSpPr>
        <p:spPr>
          <a:xfrm>
            <a:off x="5580112" y="4869160"/>
            <a:ext cx="16561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Deploying &amp; Using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0670B9-1FB6-DB4D-A4C6-735A668F0D50}"/>
              </a:ext>
            </a:extLst>
          </p:cNvPr>
          <p:cNvSpPr/>
          <p:nvPr/>
        </p:nvSpPr>
        <p:spPr>
          <a:xfrm>
            <a:off x="35496" y="5795972"/>
            <a:ext cx="90364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Note all the scope for iterating</a:t>
            </a:r>
          </a:p>
        </p:txBody>
      </p:sp>
    </p:spTree>
    <p:extLst>
      <p:ext uri="{BB962C8B-B14F-4D97-AF65-F5344CB8AC3E}">
        <p14:creationId xmlns:p14="http://schemas.microsoft.com/office/powerpoint/2010/main" val="2073839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Data collection &amp; processing</a:t>
            </a:r>
          </a:p>
          <a:p>
            <a:pPr lvl="3"/>
            <a:r>
              <a:rPr lang="en-GB" dirty="0"/>
              <a:t>Collect enough suitable data for training &amp; testing</a:t>
            </a:r>
          </a:p>
          <a:p>
            <a:pPr lvl="3"/>
            <a:r>
              <a:rPr lang="en-GB" dirty="0"/>
              <a:t>Typically, this will be ‘live’ data that can come from a multitude of sources</a:t>
            </a:r>
          </a:p>
          <a:p>
            <a:pPr lvl="4"/>
            <a:r>
              <a:rPr lang="en-GB" dirty="0"/>
              <a:t>Scope to use historic data too</a:t>
            </a:r>
          </a:p>
          <a:p>
            <a:pPr lvl="3"/>
            <a:r>
              <a:rPr lang="en-GB" dirty="0"/>
              <a:t>Need to process the data into forms that make sense for training</a:t>
            </a:r>
          </a:p>
          <a:p>
            <a:pPr lvl="3"/>
            <a:r>
              <a:rPr lang="en-GB" dirty="0"/>
              <a:t>This will all depend on type of ML used and algorithms used within that type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7086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Training &amp; learning</a:t>
            </a:r>
          </a:p>
          <a:p>
            <a:pPr lvl="3"/>
            <a:r>
              <a:rPr lang="en-GB" dirty="0"/>
              <a:t>ML describes two broad learning paradigms</a:t>
            </a:r>
          </a:p>
          <a:p>
            <a:pPr lvl="4"/>
            <a:r>
              <a:rPr lang="en-GB" dirty="0"/>
              <a:t>Supervised</a:t>
            </a:r>
          </a:p>
          <a:p>
            <a:pPr lvl="5"/>
            <a:r>
              <a:rPr lang="en-GB" dirty="0"/>
              <a:t>Training is done with data + expected outcome (like classroom training)</a:t>
            </a:r>
          </a:p>
          <a:p>
            <a:pPr lvl="5"/>
            <a:r>
              <a:rPr lang="en-GB" dirty="0"/>
              <a:t>Learning algorithm will look to minimise error between expected outcome and current outcome</a:t>
            </a:r>
          </a:p>
          <a:p>
            <a:pPr lvl="5"/>
            <a:r>
              <a:rPr lang="en-GB" dirty="0"/>
              <a:t>Typically</a:t>
            </a:r>
          </a:p>
          <a:p>
            <a:pPr lvl="6"/>
            <a:r>
              <a:rPr lang="en-GB" dirty="0"/>
              <a:t>Regression &amp; classification</a:t>
            </a:r>
          </a:p>
          <a:p>
            <a:pPr lvl="4"/>
            <a:r>
              <a:rPr lang="en-GB" dirty="0"/>
              <a:t>Unsupervised</a:t>
            </a:r>
          </a:p>
          <a:p>
            <a:pPr lvl="5"/>
            <a:r>
              <a:rPr lang="en-GB" dirty="0"/>
              <a:t>Training is done with data but no expected outcomes as algorithm will self-organise representations</a:t>
            </a:r>
          </a:p>
          <a:p>
            <a:pPr lvl="5"/>
            <a:r>
              <a:rPr lang="en-GB" dirty="0"/>
              <a:t>Typically</a:t>
            </a:r>
          </a:p>
          <a:p>
            <a:pPr lvl="6"/>
            <a:r>
              <a:rPr lang="en-GB" dirty="0"/>
              <a:t>Clustering</a:t>
            </a:r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6061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Training &amp; learning</a:t>
            </a:r>
          </a:p>
          <a:p>
            <a:pPr lvl="3"/>
            <a:r>
              <a:rPr lang="en-GB" dirty="0"/>
              <a:t>Typically, data is split into two sets:</a:t>
            </a:r>
          </a:p>
          <a:p>
            <a:pPr lvl="4"/>
            <a:r>
              <a:rPr lang="en-GB" dirty="0"/>
              <a:t>Training data</a:t>
            </a:r>
          </a:p>
          <a:p>
            <a:pPr lvl="5"/>
            <a:r>
              <a:rPr lang="en-GB" dirty="0"/>
              <a:t>In supervised learning</a:t>
            </a:r>
          </a:p>
          <a:p>
            <a:pPr lvl="6"/>
            <a:r>
              <a:rPr lang="en-GB" dirty="0"/>
              <a:t>Algorithm is trained with training data to achieve desired / best (minimum) errors</a:t>
            </a:r>
          </a:p>
          <a:p>
            <a:pPr lvl="5"/>
            <a:r>
              <a:rPr lang="en-GB" dirty="0"/>
              <a:t>In unsupervised learning</a:t>
            </a:r>
          </a:p>
          <a:p>
            <a:pPr lvl="6"/>
            <a:r>
              <a:rPr lang="en-GB" dirty="0"/>
              <a:t>Algorithm is just presented with training data</a:t>
            </a:r>
          </a:p>
          <a:p>
            <a:pPr lvl="4"/>
            <a:r>
              <a:rPr lang="en-GB" dirty="0"/>
              <a:t>Test data</a:t>
            </a:r>
          </a:p>
          <a:p>
            <a:pPr lvl="5"/>
            <a:r>
              <a:rPr lang="en-GB" dirty="0"/>
              <a:t>Novel test data is presented to the algorithm to assess performance with new cases</a:t>
            </a:r>
          </a:p>
          <a:p>
            <a:pPr lvl="5"/>
            <a:r>
              <a:rPr lang="en-GB" dirty="0"/>
              <a:t>Performance can be assess quantitatively with a confusion matrix 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4482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Iterating data collection &amp; processing and Training &amp; learning phases</a:t>
            </a:r>
          </a:p>
          <a:p>
            <a:pPr lvl="3"/>
            <a:r>
              <a:rPr lang="en-GB" dirty="0"/>
              <a:t>Typically, testing an ML solution will result in issues</a:t>
            </a:r>
          </a:p>
          <a:p>
            <a:pPr lvl="4"/>
            <a:r>
              <a:rPr lang="en-GB" dirty="0"/>
              <a:t>Over-fitting</a:t>
            </a:r>
          </a:p>
          <a:p>
            <a:pPr lvl="5"/>
            <a:r>
              <a:rPr lang="en-GB" dirty="0"/>
              <a:t>training has been so heavily geared to training data, solution doesn’t perform well with novel data</a:t>
            </a:r>
          </a:p>
          <a:p>
            <a:pPr lvl="6"/>
            <a:r>
              <a:rPr lang="en-GB" dirty="0"/>
              <a:t>Learning the data and not the trends</a:t>
            </a:r>
          </a:p>
          <a:p>
            <a:pPr lvl="4"/>
            <a:endParaRPr lang="en-GB" dirty="0"/>
          </a:p>
          <a:p>
            <a:pPr lvl="4"/>
            <a:r>
              <a:rPr lang="en-GB" dirty="0"/>
              <a:t>Under-fitting</a:t>
            </a:r>
          </a:p>
          <a:p>
            <a:pPr lvl="5"/>
            <a:r>
              <a:rPr lang="en-GB" dirty="0"/>
              <a:t>both training data and novel data produce poor results</a:t>
            </a:r>
          </a:p>
          <a:p>
            <a:pPr lvl="6"/>
            <a:r>
              <a:rPr lang="en-GB" dirty="0"/>
              <a:t>Algorithm may not be a good fit for data</a:t>
            </a:r>
          </a:p>
          <a:p>
            <a:pPr lvl="6"/>
            <a:r>
              <a:rPr lang="en-GB" dirty="0"/>
              <a:t>May not have enough data to train with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3195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Iterating data collection &amp; processing and Training &amp; learning phases</a:t>
            </a:r>
          </a:p>
          <a:p>
            <a:pPr lvl="3"/>
            <a:r>
              <a:rPr lang="en-GB" dirty="0"/>
              <a:t>May require iteration in training and learning</a:t>
            </a:r>
          </a:p>
          <a:p>
            <a:pPr lvl="4"/>
            <a:r>
              <a:rPr lang="en-GB" dirty="0"/>
              <a:t>Change algorithm parameters</a:t>
            </a:r>
          </a:p>
          <a:p>
            <a:pPr lvl="4"/>
            <a:r>
              <a:rPr lang="en-GB" dirty="0"/>
              <a:t>Change algorithm</a:t>
            </a:r>
          </a:p>
          <a:p>
            <a:pPr lvl="3"/>
            <a:r>
              <a:rPr lang="en-GB" dirty="0"/>
              <a:t>May require iteration in data collection &amp; processing</a:t>
            </a:r>
          </a:p>
          <a:p>
            <a:pPr lvl="4"/>
            <a:r>
              <a:rPr lang="en-GB" dirty="0"/>
              <a:t>Process existing data differently</a:t>
            </a:r>
          </a:p>
          <a:p>
            <a:pPr lvl="4"/>
            <a:r>
              <a:rPr lang="en-GB" dirty="0"/>
              <a:t>Collect different data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7335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Today’s session:</a:t>
            </a:r>
          </a:p>
          <a:p>
            <a:pPr lvl="1"/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Prepare for this week’s workshop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0882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Deploying and using</a:t>
            </a:r>
          </a:p>
          <a:p>
            <a:pPr lvl="3"/>
            <a:r>
              <a:rPr lang="en-GB" dirty="0"/>
              <a:t>Once an algorithm has trained the data to acceptable performance (accuracy) it can be packaged and put into use</a:t>
            </a:r>
          </a:p>
          <a:p>
            <a:pPr lvl="3"/>
            <a:r>
              <a:rPr lang="en-GB" dirty="0"/>
              <a:t>Take algorithm data and package into application</a:t>
            </a:r>
          </a:p>
          <a:p>
            <a:pPr lvl="4"/>
            <a:r>
              <a:rPr lang="en-GB" dirty="0"/>
              <a:t>In games and most applications, as a black box AI component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40899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Machine Learning in Python</a:t>
            </a:r>
          </a:p>
          <a:p>
            <a:pPr lvl="2"/>
            <a:r>
              <a:rPr lang="en-GB" dirty="0"/>
              <a:t>Python has a lot of support for industrial and academic ML </a:t>
            </a:r>
          </a:p>
          <a:p>
            <a:pPr lvl="3"/>
            <a:r>
              <a:rPr lang="en-GB" dirty="0"/>
              <a:t>Lots of package support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The pipeline we will use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Other pipelines &amp; parts are available</a:t>
            </a:r>
          </a:p>
          <a:p>
            <a:pPr lvl="3"/>
            <a:r>
              <a:rPr lang="en-GB" dirty="0"/>
              <a:t>TensorFlow</a:t>
            </a:r>
          </a:p>
          <a:p>
            <a:pPr lvl="3"/>
            <a:r>
              <a:rPr lang="en-GB" dirty="0" err="1"/>
              <a:t>ML.net</a:t>
            </a:r>
            <a:r>
              <a:rPr lang="en-GB" dirty="0"/>
              <a:t> </a:t>
            </a:r>
          </a:p>
          <a:p>
            <a:pPr lvl="3"/>
            <a:r>
              <a:rPr lang="en-GB" dirty="0"/>
              <a:t>etc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520F22F-FF2F-E748-A8B8-DCADF4E329A7}"/>
              </a:ext>
            </a:extLst>
          </p:cNvPr>
          <p:cNvGrpSpPr/>
          <p:nvPr/>
        </p:nvGrpSpPr>
        <p:grpSpPr>
          <a:xfrm>
            <a:off x="2051720" y="3851756"/>
            <a:ext cx="5212268" cy="369332"/>
            <a:chOff x="539552" y="4005064"/>
            <a:chExt cx="5212268" cy="3693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2CF6CC2-0A8F-6441-8759-AA55EBBCCFFB}"/>
                </a:ext>
              </a:extLst>
            </p:cNvPr>
            <p:cNvSpPr txBox="1"/>
            <p:nvPr/>
          </p:nvSpPr>
          <p:spPr>
            <a:xfrm>
              <a:off x="539552" y="4005064"/>
              <a:ext cx="1051763" cy="36933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Raw data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EE56563-88DF-9440-8E80-D9452C053207}"/>
                </a:ext>
              </a:extLst>
            </p:cNvPr>
            <p:cNvSpPr txBox="1"/>
            <p:nvPr/>
          </p:nvSpPr>
          <p:spPr>
            <a:xfrm>
              <a:off x="1936061" y="4005064"/>
              <a:ext cx="837537" cy="36933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 err="1">
                  <a:solidFill>
                    <a:schemeClr val="bg1"/>
                  </a:solidFill>
                </a:rPr>
                <a:t>numpy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4F21DE5-BDCA-4C47-BCC9-6516207FA518}"/>
                </a:ext>
              </a:extLst>
            </p:cNvPr>
            <p:cNvSpPr txBox="1"/>
            <p:nvPr/>
          </p:nvSpPr>
          <p:spPr>
            <a:xfrm>
              <a:off x="3230407" y="4005064"/>
              <a:ext cx="861133" cy="36933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pandas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078740-3BBD-1D45-81BB-E1BA27B40EFE}"/>
                </a:ext>
              </a:extLst>
            </p:cNvPr>
            <p:cNvSpPr txBox="1"/>
            <p:nvPr/>
          </p:nvSpPr>
          <p:spPr>
            <a:xfrm>
              <a:off x="4548349" y="4005064"/>
              <a:ext cx="1203471" cy="36933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 err="1">
                  <a:solidFill>
                    <a:schemeClr val="bg1"/>
                  </a:solidFill>
                </a:rPr>
                <a:t>scikit</a:t>
              </a:r>
              <a:r>
                <a:rPr lang="en-GB" dirty="0">
                  <a:solidFill>
                    <a:schemeClr val="bg1"/>
                  </a:solidFill>
                </a:rPr>
                <a:t>-learn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24321A6-48C1-6D4E-9EB7-A4FF5F099386}"/>
                </a:ext>
              </a:extLst>
            </p:cNvPr>
            <p:cNvCxnSpPr>
              <a:stCxn id="4" idx="3"/>
              <a:endCxn id="5" idx="1"/>
            </p:cNvCxnSpPr>
            <p:nvPr/>
          </p:nvCxnSpPr>
          <p:spPr>
            <a:xfrm>
              <a:off x="1591315" y="4189730"/>
              <a:ext cx="34474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9ABFA4D-9F79-1841-B913-4EED6DEC801F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2773598" y="4189730"/>
              <a:ext cx="456809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56304F7-FFDD-624B-B956-99DCAE5726F3}"/>
                </a:ext>
              </a:extLst>
            </p:cNvPr>
            <p:cNvCxnSpPr>
              <a:cxnSpLocks/>
              <a:stCxn id="6" idx="3"/>
              <a:endCxn id="7" idx="1"/>
            </p:cNvCxnSpPr>
            <p:nvPr/>
          </p:nvCxnSpPr>
          <p:spPr>
            <a:xfrm>
              <a:off x="4091540" y="4189730"/>
              <a:ext cx="456809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50632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Machine Learning in Python</a:t>
            </a:r>
          </a:p>
          <a:p>
            <a:pPr lvl="2"/>
            <a:r>
              <a:rPr lang="en-GB" dirty="0" err="1"/>
              <a:t>Numpy</a:t>
            </a:r>
            <a:endParaRPr lang="en-GB" dirty="0"/>
          </a:p>
          <a:p>
            <a:pPr lvl="3"/>
            <a:r>
              <a:rPr lang="en-GB" dirty="0"/>
              <a:t>A library for ‘array &amp; linear algebra’ for ‘large </a:t>
            </a:r>
            <a:r>
              <a:rPr lang="en-GB" dirty="0" err="1"/>
              <a:t>datasets’</a:t>
            </a:r>
            <a:endParaRPr lang="en-GB" dirty="0"/>
          </a:p>
          <a:p>
            <a:pPr lvl="2"/>
            <a:r>
              <a:rPr lang="en-GB" dirty="0"/>
              <a:t>Pandas</a:t>
            </a:r>
          </a:p>
          <a:p>
            <a:pPr lvl="3"/>
            <a:r>
              <a:rPr lang="en-GB" dirty="0" err="1"/>
              <a:t>PANel</a:t>
            </a:r>
            <a:r>
              <a:rPr lang="en-GB" dirty="0"/>
              <a:t> </a:t>
            </a:r>
            <a:r>
              <a:rPr lang="en-GB" dirty="0" err="1"/>
              <a:t>DAta</a:t>
            </a:r>
            <a:endParaRPr lang="en-GB" dirty="0"/>
          </a:p>
          <a:p>
            <a:pPr lvl="3"/>
            <a:r>
              <a:rPr lang="en-GB" dirty="0"/>
              <a:t>Process data ‘like excel in code’</a:t>
            </a:r>
          </a:p>
          <a:p>
            <a:pPr lvl="2"/>
            <a:r>
              <a:rPr lang="en-GB" dirty="0" err="1"/>
              <a:t>Scikit</a:t>
            </a:r>
            <a:r>
              <a:rPr lang="en-GB" dirty="0"/>
              <a:t>-learn</a:t>
            </a:r>
          </a:p>
          <a:p>
            <a:pPr lvl="3"/>
            <a:r>
              <a:rPr lang="en-GB" dirty="0"/>
              <a:t>Library of ML algorithms</a:t>
            </a:r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1045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305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Two broad approaches to data acquisition</a:t>
            </a:r>
          </a:p>
          <a:p>
            <a:pPr lvl="2"/>
            <a:r>
              <a:rPr lang="en-GB" dirty="0"/>
              <a:t>Live data (take from running services)</a:t>
            </a:r>
          </a:p>
          <a:p>
            <a:pPr lvl="2"/>
            <a:r>
              <a:rPr lang="en-GB" dirty="0"/>
              <a:t>Historical data (take from offline sources)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Both require data processing (dependent on the data &amp; solution requirements)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45349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Live Data (analytics / metrics)</a:t>
            </a:r>
          </a:p>
          <a:p>
            <a:pPr lvl="2"/>
            <a:r>
              <a:rPr lang="en-GB" dirty="0"/>
              <a:t>This is a common activity for </a:t>
            </a:r>
            <a:r>
              <a:rPr lang="en-GB" dirty="0" err="1"/>
              <a:t>GaaS</a:t>
            </a:r>
            <a:r>
              <a:rPr lang="en-GB" dirty="0"/>
              <a:t> and is a core part of their business</a:t>
            </a:r>
          </a:p>
          <a:p>
            <a:pPr lvl="3"/>
            <a:r>
              <a:rPr lang="en-GB" dirty="0"/>
              <a:t>Regression </a:t>
            </a:r>
          </a:p>
          <a:p>
            <a:pPr lvl="4"/>
            <a:r>
              <a:rPr lang="en-GB" dirty="0"/>
              <a:t>Customer spend</a:t>
            </a:r>
          </a:p>
          <a:p>
            <a:pPr lvl="3"/>
            <a:r>
              <a:rPr lang="en-GB" dirty="0"/>
              <a:t>Classification &amp; clustering</a:t>
            </a:r>
          </a:p>
          <a:p>
            <a:pPr lvl="4"/>
            <a:r>
              <a:rPr lang="en-GB" dirty="0"/>
              <a:t>Customer behaviours</a:t>
            </a:r>
          </a:p>
          <a:p>
            <a:pPr lvl="4"/>
            <a:endParaRPr lang="en-GB" dirty="0"/>
          </a:p>
          <a:p>
            <a:pPr lvl="2"/>
            <a:r>
              <a:rPr lang="en-GB" dirty="0"/>
              <a:t>Relatively easy for </a:t>
            </a:r>
            <a:r>
              <a:rPr lang="en-GB" dirty="0" err="1"/>
              <a:t>GaaS</a:t>
            </a:r>
            <a:r>
              <a:rPr lang="en-GB" dirty="0"/>
              <a:t>, not so for traditional games</a:t>
            </a:r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66469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Live Data (analytics / metrics)</a:t>
            </a:r>
          </a:p>
          <a:p>
            <a:pPr lvl="2"/>
            <a:r>
              <a:rPr lang="en-GB" dirty="0"/>
              <a:t>Game As a Service (thin client)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r>
              <a:rPr lang="en-GB" dirty="0"/>
              <a:t>Typically, a thin client </a:t>
            </a:r>
            <a:r>
              <a:rPr lang="en-GB" dirty="0" err="1"/>
              <a:t>GaaS</a:t>
            </a:r>
            <a:r>
              <a:rPr lang="en-GB" dirty="0"/>
              <a:t> will have all the ‘important processing done on the server and just take user input and drawing on the client</a:t>
            </a:r>
          </a:p>
          <a:p>
            <a:pPr lvl="4"/>
            <a:r>
              <a:rPr lang="en-GB" dirty="0"/>
              <a:t>Easy to collect server-side data &amp; instrument &amp; re-instrument server code to collect different data</a:t>
            </a:r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3228E97-A3CC-AC47-B15D-05F05ABFF498}"/>
              </a:ext>
            </a:extLst>
          </p:cNvPr>
          <p:cNvGrpSpPr/>
          <p:nvPr/>
        </p:nvGrpSpPr>
        <p:grpSpPr>
          <a:xfrm>
            <a:off x="2003113" y="2137970"/>
            <a:ext cx="3793023" cy="1795086"/>
            <a:chOff x="1691680" y="2348880"/>
            <a:chExt cx="3793023" cy="179508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AD61039-D2B6-3F4E-8622-A5008C114D48}"/>
                </a:ext>
              </a:extLst>
            </p:cNvPr>
            <p:cNvSpPr/>
            <p:nvPr/>
          </p:nvSpPr>
          <p:spPr>
            <a:xfrm>
              <a:off x="1691680" y="2348880"/>
              <a:ext cx="3793023" cy="17950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F7DF4ED-663B-2847-BD63-701D56535A59}"/>
                </a:ext>
              </a:extLst>
            </p:cNvPr>
            <p:cNvGrpSpPr/>
            <p:nvPr/>
          </p:nvGrpSpPr>
          <p:grpSpPr>
            <a:xfrm>
              <a:off x="3681982" y="2497207"/>
              <a:ext cx="1656000" cy="1435849"/>
              <a:chOff x="6588224" y="1907540"/>
              <a:chExt cx="1656000" cy="1435849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517D2BC-7B72-4444-9EAC-2F3D96CF35F8}"/>
                  </a:ext>
                </a:extLst>
              </p:cNvPr>
              <p:cNvSpPr txBox="1"/>
              <p:nvPr/>
            </p:nvSpPr>
            <p:spPr>
              <a:xfrm>
                <a:off x="6588224" y="1939389"/>
                <a:ext cx="1656000" cy="1404000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0411346-1940-AC46-803B-071A3B618F84}"/>
                  </a:ext>
                </a:extLst>
              </p:cNvPr>
              <p:cNvSpPr txBox="1"/>
              <p:nvPr/>
            </p:nvSpPr>
            <p:spPr>
              <a:xfrm>
                <a:off x="6896601" y="2276872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Model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A99FED-1794-4E46-85FE-8C5296D359C9}"/>
                  </a:ext>
                </a:extLst>
              </p:cNvPr>
              <p:cNvSpPr txBox="1"/>
              <p:nvPr/>
            </p:nvSpPr>
            <p:spPr>
              <a:xfrm>
                <a:off x="6896601" y="2771636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Controller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8F51B18-2FD1-8546-B505-F98315F38725}"/>
                  </a:ext>
                </a:extLst>
              </p:cNvPr>
              <p:cNvSpPr txBox="1"/>
              <p:nvPr/>
            </p:nvSpPr>
            <p:spPr>
              <a:xfrm>
                <a:off x="6588224" y="1907540"/>
                <a:ext cx="78566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Server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5F7CFF8-C565-1743-B748-931243E74EEF}"/>
                </a:ext>
              </a:extLst>
            </p:cNvPr>
            <p:cNvGrpSpPr/>
            <p:nvPr/>
          </p:nvGrpSpPr>
          <p:grpSpPr>
            <a:xfrm>
              <a:off x="1763688" y="2709024"/>
              <a:ext cx="1676426" cy="936000"/>
              <a:chOff x="1959470" y="2977433"/>
              <a:chExt cx="1676426" cy="936000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1AC8683-15E8-D848-9D09-5AE49B4882F7}"/>
                  </a:ext>
                </a:extLst>
              </p:cNvPr>
              <p:cNvSpPr txBox="1"/>
              <p:nvPr/>
            </p:nvSpPr>
            <p:spPr>
              <a:xfrm>
                <a:off x="1979896" y="2977433"/>
                <a:ext cx="1656000" cy="936000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38E27BD-B827-D64D-AD33-E3DF390586B6}"/>
                  </a:ext>
                </a:extLst>
              </p:cNvPr>
              <p:cNvSpPr txBox="1"/>
              <p:nvPr/>
            </p:nvSpPr>
            <p:spPr>
              <a:xfrm>
                <a:off x="2195736" y="3370595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View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DEEF1F2-3BE2-DB46-86A5-29B0BD202A27}"/>
                  </a:ext>
                </a:extLst>
              </p:cNvPr>
              <p:cNvSpPr txBox="1"/>
              <p:nvPr/>
            </p:nvSpPr>
            <p:spPr>
              <a:xfrm>
                <a:off x="1959470" y="2977433"/>
                <a:ext cx="78566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Client</a:t>
                </a:r>
              </a:p>
            </p:txBody>
          </p:sp>
        </p:grp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3F2C219-80F6-2543-B794-7DE6DF2AE8DD}"/>
                </a:ext>
              </a:extLst>
            </p:cNvPr>
            <p:cNvCxnSpPr>
              <a:stCxn id="5" idx="3"/>
              <a:endCxn id="4" idx="1"/>
            </p:cNvCxnSpPr>
            <p:nvPr/>
          </p:nvCxnSpPr>
          <p:spPr>
            <a:xfrm>
              <a:off x="3126160" y="3286852"/>
              <a:ext cx="864199" cy="259117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81675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Live Data (analytics / metrics)</a:t>
            </a:r>
          </a:p>
          <a:p>
            <a:pPr lvl="2"/>
            <a:r>
              <a:rPr lang="en-GB" dirty="0"/>
              <a:t>Standalone Game with analytics support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r>
              <a:rPr lang="en-GB" dirty="0"/>
              <a:t>Typically, standalone game will be a black box</a:t>
            </a:r>
          </a:p>
          <a:p>
            <a:pPr lvl="4"/>
            <a:r>
              <a:rPr lang="en-GB" dirty="0"/>
              <a:t>Only updated through patching</a:t>
            </a:r>
          </a:p>
          <a:p>
            <a:pPr lvl="3"/>
            <a:r>
              <a:rPr lang="en-GB" dirty="0"/>
              <a:t>(Potentially) costly to send data to analytics server</a:t>
            </a:r>
          </a:p>
          <a:p>
            <a:pPr lvl="4"/>
            <a:r>
              <a:rPr lang="en-GB" dirty="0"/>
              <a:t>Need to think about data packaging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1B48663-2D32-3B4F-9174-8C4D0B34597D}"/>
              </a:ext>
            </a:extLst>
          </p:cNvPr>
          <p:cNvGrpSpPr/>
          <p:nvPr/>
        </p:nvGrpSpPr>
        <p:grpSpPr>
          <a:xfrm>
            <a:off x="1403648" y="2204864"/>
            <a:ext cx="4824536" cy="2237686"/>
            <a:chOff x="3491880" y="2127418"/>
            <a:chExt cx="4824536" cy="223768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AD61039-D2B6-3F4E-8622-A5008C114D48}"/>
                </a:ext>
              </a:extLst>
            </p:cNvPr>
            <p:cNvSpPr/>
            <p:nvPr/>
          </p:nvSpPr>
          <p:spPr>
            <a:xfrm>
              <a:off x="3491880" y="2127418"/>
              <a:ext cx="4824536" cy="2237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4E55CEC-6A3D-324F-8CA4-495F3CF825F1}"/>
                </a:ext>
              </a:extLst>
            </p:cNvPr>
            <p:cNvGrpSpPr/>
            <p:nvPr/>
          </p:nvGrpSpPr>
          <p:grpSpPr>
            <a:xfrm>
              <a:off x="3993415" y="2286297"/>
              <a:ext cx="1656000" cy="1898731"/>
              <a:chOff x="3993415" y="2286297"/>
              <a:chExt cx="1656000" cy="1898731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517D2BC-7B72-4444-9EAC-2F3D96CF35F8}"/>
                  </a:ext>
                </a:extLst>
              </p:cNvPr>
              <p:cNvSpPr txBox="1"/>
              <p:nvPr/>
            </p:nvSpPr>
            <p:spPr>
              <a:xfrm>
                <a:off x="3993415" y="2313028"/>
                <a:ext cx="1656000" cy="1872000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0411346-1940-AC46-803B-071A3B618F84}"/>
                  </a:ext>
                </a:extLst>
              </p:cNvPr>
              <p:cNvSpPr txBox="1"/>
              <p:nvPr/>
            </p:nvSpPr>
            <p:spPr>
              <a:xfrm>
                <a:off x="4301792" y="2655629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Model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A99FED-1794-4E46-85FE-8C5296D359C9}"/>
                  </a:ext>
                </a:extLst>
              </p:cNvPr>
              <p:cNvSpPr txBox="1"/>
              <p:nvPr/>
            </p:nvSpPr>
            <p:spPr>
              <a:xfrm>
                <a:off x="4301792" y="3150393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Controller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8F51B18-2FD1-8546-B505-F98315F38725}"/>
                  </a:ext>
                </a:extLst>
              </p:cNvPr>
              <p:cNvSpPr txBox="1"/>
              <p:nvPr/>
            </p:nvSpPr>
            <p:spPr>
              <a:xfrm>
                <a:off x="3993415" y="2286297"/>
                <a:ext cx="78566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Game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38E27BD-B827-D64D-AD33-E3DF390586B6}"/>
                  </a:ext>
                </a:extLst>
              </p:cNvPr>
              <p:cNvSpPr txBox="1"/>
              <p:nvPr/>
            </p:nvSpPr>
            <p:spPr>
              <a:xfrm>
                <a:off x="4301792" y="3650099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View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E60EC8F-0639-934C-A896-6EB2564F9D17}"/>
                </a:ext>
              </a:extLst>
            </p:cNvPr>
            <p:cNvGrpSpPr/>
            <p:nvPr/>
          </p:nvGrpSpPr>
          <p:grpSpPr>
            <a:xfrm>
              <a:off x="6228184" y="2276872"/>
              <a:ext cx="2036385" cy="1358731"/>
              <a:chOff x="3993231" y="2286297"/>
              <a:chExt cx="2036385" cy="1358731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78CE2D5-814C-C64E-89E3-F6C498DC1AD1}"/>
                  </a:ext>
                </a:extLst>
              </p:cNvPr>
              <p:cNvSpPr txBox="1"/>
              <p:nvPr/>
            </p:nvSpPr>
            <p:spPr>
              <a:xfrm>
                <a:off x="3993415" y="2313028"/>
                <a:ext cx="1656000" cy="1332000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4539C30-C918-1840-8CA7-E2058E00C761}"/>
                  </a:ext>
                </a:extLst>
              </p:cNvPr>
              <p:cNvSpPr txBox="1"/>
              <p:nvPr/>
            </p:nvSpPr>
            <p:spPr>
              <a:xfrm>
                <a:off x="4301792" y="2655629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Model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3771D28-8AA8-C04E-91C8-C7BA75B9173C}"/>
                  </a:ext>
                </a:extLst>
              </p:cNvPr>
              <p:cNvSpPr txBox="1"/>
              <p:nvPr/>
            </p:nvSpPr>
            <p:spPr>
              <a:xfrm>
                <a:off x="4301792" y="3150393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Controller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FEF6E83-C611-7F41-B09E-23B5479A89A1}"/>
                  </a:ext>
                </a:extLst>
              </p:cNvPr>
              <p:cNvSpPr txBox="1"/>
              <p:nvPr/>
            </p:nvSpPr>
            <p:spPr>
              <a:xfrm>
                <a:off x="3993231" y="2286297"/>
                <a:ext cx="203638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Analytics Service</a:t>
                </a:r>
              </a:p>
            </p:txBody>
          </p:sp>
        </p:grp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579113D-5123-3D43-A3DD-3AB5DBE1EEE9}"/>
                </a:ext>
              </a:extLst>
            </p:cNvPr>
            <p:cNvCxnSpPr>
              <a:cxnSpLocks/>
              <a:stCxn id="4" idx="3"/>
              <a:endCxn id="21" idx="1"/>
            </p:cNvCxnSpPr>
            <p:nvPr/>
          </p:nvCxnSpPr>
          <p:spPr>
            <a:xfrm flipV="1">
              <a:off x="5427998" y="3325634"/>
              <a:ext cx="1108747" cy="9425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623353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Approaches:</a:t>
            </a:r>
          </a:p>
          <a:p>
            <a:pPr lvl="2"/>
            <a:r>
              <a:rPr lang="en-GB" dirty="0"/>
              <a:t>Save data to a local text file and process</a:t>
            </a:r>
          </a:p>
          <a:p>
            <a:pPr lvl="3"/>
            <a:r>
              <a:rPr lang="en-GB" dirty="0"/>
              <a:t>Save data as csv, </a:t>
            </a:r>
            <a:r>
              <a:rPr lang="en-GB" dirty="0" err="1"/>
              <a:t>xls</a:t>
            </a:r>
            <a:r>
              <a:rPr lang="en-GB" dirty="0"/>
              <a:t>, xml, json etc</a:t>
            </a:r>
          </a:p>
          <a:p>
            <a:pPr lvl="2"/>
            <a:r>
              <a:rPr lang="en-GB" dirty="0"/>
              <a:t>Send data to a server using HTTP (or other protocols)</a:t>
            </a:r>
          </a:p>
          <a:p>
            <a:pPr lvl="2"/>
            <a:r>
              <a:rPr lang="en-GB" dirty="0"/>
              <a:t>Manage data as flat files</a:t>
            </a:r>
          </a:p>
          <a:p>
            <a:pPr lvl="2"/>
            <a:r>
              <a:rPr lang="en-GB" dirty="0"/>
              <a:t>Manage data through </a:t>
            </a:r>
            <a:r>
              <a:rPr lang="en-GB" dirty="0" err="1"/>
              <a:t>xls</a:t>
            </a:r>
            <a:r>
              <a:rPr lang="en-GB" dirty="0"/>
              <a:t>, </a:t>
            </a:r>
            <a:r>
              <a:rPr lang="en-GB" dirty="0" err="1"/>
              <a:t>sql</a:t>
            </a:r>
            <a:endParaRPr lang="en-GB" dirty="0"/>
          </a:p>
          <a:p>
            <a:pPr lvl="3"/>
            <a:r>
              <a:rPr lang="en-GB" dirty="0"/>
              <a:t>Remember, ML has a tendency to create large amounts of data, so it needs to be stored carefully.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1272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What to save?</a:t>
            </a:r>
          </a:p>
          <a:p>
            <a:pPr lvl="2"/>
            <a:r>
              <a:rPr lang="en-GB" dirty="0"/>
              <a:t>All the keystrokes / game events</a:t>
            </a:r>
          </a:p>
          <a:p>
            <a:pPr lvl="3"/>
            <a:r>
              <a:rPr lang="en-GB" dirty="0"/>
              <a:t>Can generate lots of data that may not process well</a:t>
            </a:r>
          </a:p>
          <a:p>
            <a:pPr lvl="2"/>
            <a:r>
              <a:rPr lang="en-GB" dirty="0"/>
              <a:t>Do sessional processing locally &amp; send results</a:t>
            </a:r>
          </a:p>
          <a:p>
            <a:pPr lvl="3"/>
            <a:r>
              <a:rPr lang="en-GB" dirty="0"/>
              <a:t>Treat each play-through of game as a ‘session’ and send key results</a:t>
            </a:r>
          </a:p>
          <a:p>
            <a:pPr lvl="3"/>
            <a:r>
              <a:rPr lang="en-GB" dirty="0"/>
              <a:t>Can work but relies on you having the correct data</a:t>
            </a:r>
          </a:p>
          <a:p>
            <a:pPr lvl="2"/>
            <a:r>
              <a:rPr lang="en-GB" dirty="0"/>
              <a:t>Label game events and send</a:t>
            </a:r>
          </a:p>
          <a:p>
            <a:pPr lvl="3"/>
            <a:r>
              <a:rPr lang="en-GB" dirty="0"/>
              <a:t>Again, relies on you having the correct data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064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80667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We can see that ML &amp; DS move the burden away from writing algorithms to working with data</a:t>
            </a:r>
          </a:p>
          <a:p>
            <a:pPr lvl="2"/>
            <a:r>
              <a:rPr lang="en-GB" dirty="0"/>
              <a:t>What to capture</a:t>
            </a:r>
          </a:p>
          <a:p>
            <a:pPr lvl="2"/>
            <a:r>
              <a:rPr lang="en-GB" dirty="0"/>
              <a:t>How to capture it</a:t>
            </a:r>
          </a:p>
          <a:p>
            <a:pPr lvl="2"/>
            <a:r>
              <a:rPr lang="en-GB" dirty="0"/>
              <a:t>How to process it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Then worry about training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55311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Prepare for this week’s workshop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23422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Prepare for this week’s workshop</a:t>
            </a:r>
          </a:p>
          <a:p>
            <a:pPr lvl="1"/>
            <a:r>
              <a:rPr lang="en-GB" dirty="0"/>
              <a:t>For this weeks’ workshop, we will look at different ways of collecting data from a game</a:t>
            </a:r>
          </a:p>
          <a:p>
            <a:pPr lvl="2"/>
            <a:r>
              <a:rPr lang="en-GB" dirty="0"/>
              <a:t>Flat files</a:t>
            </a:r>
          </a:p>
          <a:p>
            <a:pPr lvl="2"/>
            <a:r>
              <a:rPr lang="en-GB" dirty="0"/>
              <a:t>Json</a:t>
            </a:r>
          </a:p>
          <a:p>
            <a:pPr lvl="2"/>
            <a:r>
              <a:rPr lang="en-GB" dirty="0" err="1"/>
              <a:t>Openpyxl</a:t>
            </a:r>
            <a:endParaRPr lang="en-GB" dirty="0"/>
          </a:p>
          <a:p>
            <a:pPr lvl="2"/>
            <a:r>
              <a:rPr lang="en-GB" dirty="0"/>
              <a:t>HTTP</a:t>
            </a:r>
          </a:p>
          <a:p>
            <a:pPr lvl="1"/>
            <a:r>
              <a:rPr lang="en-GB" dirty="0"/>
              <a:t>And how we can store data from multiple players &amp; sessions</a:t>
            </a:r>
          </a:p>
          <a:p>
            <a:pPr lvl="2"/>
            <a:r>
              <a:rPr lang="en-GB" dirty="0"/>
              <a:t>Excel</a:t>
            </a:r>
          </a:p>
          <a:p>
            <a:pPr lvl="2"/>
            <a:r>
              <a:rPr lang="en-GB" dirty="0" err="1"/>
              <a:t>Sql</a:t>
            </a:r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59465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/>
          </a:p>
          <a:p>
            <a:endParaRPr lang="en-GB" dirty="0"/>
          </a:p>
          <a:p>
            <a:r>
              <a:rPr lang="en-GB" dirty="0"/>
              <a:t>Do you have any questions for me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Last week, we looked at DS &amp; ML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72B60DD-8B6F-A34E-BB24-24B8242CF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916832"/>
            <a:ext cx="4287069" cy="388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CA518BD-2481-FE45-A2BB-73B92768277A}"/>
              </a:ext>
            </a:extLst>
          </p:cNvPr>
          <p:cNvSpPr/>
          <p:nvPr/>
        </p:nvSpPr>
        <p:spPr>
          <a:xfrm>
            <a:off x="5184870" y="1916832"/>
            <a:ext cx="356359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Data Science is the overall activity</a:t>
            </a:r>
          </a:p>
          <a:p>
            <a:endParaRPr lang="en-GB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Machine Learning is the fun part ;)</a:t>
            </a:r>
          </a:p>
        </p:txBody>
      </p:sp>
    </p:spTree>
    <p:extLst>
      <p:ext uri="{BB962C8B-B14F-4D97-AF65-F5344CB8AC3E}">
        <p14:creationId xmlns:p14="http://schemas.microsoft.com/office/powerpoint/2010/main" val="3674198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Data Science as a process</a:t>
            </a:r>
          </a:p>
          <a:p>
            <a:pPr lvl="2"/>
            <a:r>
              <a:rPr lang="en-GB" dirty="0"/>
              <a:t>Science is the key part of data science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F35CAA-2851-4D43-8EFB-1C8ECD478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636912"/>
            <a:ext cx="3168983" cy="2996952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E7CE1A8D-9BA2-9B42-9B22-C572496E02DC}"/>
              </a:ext>
            </a:extLst>
          </p:cNvPr>
          <p:cNvSpPr/>
          <p:nvPr/>
        </p:nvSpPr>
        <p:spPr>
          <a:xfrm>
            <a:off x="3779912" y="389307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289A06-62E3-224C-B909-4D76F1657C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0"/>
          <a:stretch/>
        </p:blipFill>
        <p:spPr>
          <a:xfrm>
            <a:off x="4965641" y="2924944"/>
            <a:ext cx="3566799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347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Machine Learning as a process</a:t>
            </a:r>
          </a:p>
          <a:p>
            <a:pPr lvl="2"/>
            <a:r>
              <a:rPr lang="en-GB" dirty="0"/>
              <a:t>Learning is the key part of Machine Learning</a:t>
            </a:r>
          </a:p>
          <a:p>
            <a:pPr lvl="2"/>
            <a:r>
              <a:rPr lang="en-GB" dirty="0"/>
              <a:t>What does Searle tell us about learning in the Chinese Room?</a:t>
            </a:r>
          </a:p>
          <a:p>
            <a:pPr lvl="3"/>
            <a:r>
              <a:rPr lang="en-GB" dirty="0"/>
              <a:t>Learning is ‘getting better’</a:t>
            </a:r>
          </a:p>
          <a:p>
            <a:pPr lvl="3"/>
            <a:r>
              <a:rPr lang="en-GB" dirty="0"/>
              <a:t>Learning is not meaning</a:t>
            </a:r>
          </a:p>
          <a:p>
            <a:pPr lvl="3"/>
            <a:r>
              <a:rPr lang="en-GB" dirty="0"/>
              <a:t>Learning is not knowledge</a:t>
            </a:r>
          </a:p>
          <a:p>
            <a:pPr lvl="3"/>
            <a:r>
              <a:rPr lang="en-GB" dirty="0"/>
              <a:t>Often, a strong relationship between knowledge and introspection &amp; reflective practice</a:t>
            </a:r>
          </a:p>
          <a:p>
            <a:pPr lvl="4"/>
            <a:r>
              <a:rPr lang="en-GB" dirty="0"/>
              <a:t>As much as I said domain experts will often use tactic or heuristic knowledge in their fields, they can normally go back to first principles to explain their processes (it may be painful)</a:t>
            </a:r>
          </a:p>
          <a:p>
            <a:pPr lvl="3"/>
            <a:r>
              <a:rPr lang="en-GB" dirty="0"/>
              <a:t>Be mindful of domain specificity when talking about learning &amp; knowledge ;)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5978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Machine Learning in practice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7AA5FF-3D23-7A4C-9BB3-30744FA237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5" t="1790" r="1532" b="1540"/>
          <a:stretch/>
        </p:blipFill>
        <p:spPr>
          <a:xfrm>
            <a:off x="1187624" y="1700808"/>
            <a:ext cx="6840760" cy="388843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7A3332-3096-7E47-910B-71A989E6D0F9}"/>
              </a:ext>
            </a:extLst>
          </p:cNvPr>
          <p:cNvSpPr/>
          <p:nvPr/>
        </p:nvSpPr>
        <p:spPr>
          <a:xfrm>
            <a:off x="1313892" y="5877272"/>
            <a:ext cx="66424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MariFlow</a:t>
            </a:r>
            <a:r>
              <a:rPr lang="en-GB" dirty="0">
                <a:solidFill>
                  <a:schemeClr val="bg1"/>
                </a:solidFill>
              </a:rPr>
              <a:t> - Self-Driving Mario Kart w-Recurrent Neural Network</a:t>
            </a:r>
          </a:p>
        </p:txBody>
      </p:sp>
      <p:pic>
        <p:nvPicPr>
          <p:cNvPr id="6" name="MariFlow - Self-Driving Mario Kart w-Recurrent Neural Network.mp4" descr="MariFlow - Self-Driving Mario Kart w-Recurrent Neural Network.mp4">
            <a:hlinkClick r:id="" action="ppaction://media"/>
            <a:extLst>
              <a:ext uri="{FF2B5EF4-FFF2-40B4-BE49-F238E27FC236}">
                <a16:creationId xmlns:a16="http://schemas.microsoft.com/office/drawing/2014/main" id="{F09497B0-7904-2745-9AA0-6E55A4F8FE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666497"/>
            <a:ext cx="7956376" cy="447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70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9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Types of Machine Learning</a:t>
            </a:r>
          </a:p>
          <a:p>
            <a:pPr lvl="2"/>
            <a:r>
              <a:rPr lang="en-GB" dirty="0"/>
              <a:t>Given that ML is the intersection of </a:t>
            </a:r>
            <a:r>
              <a:rPr lang="en-GB" dirty="0" err="1"/>
              <a:t>compsci</a:t>
            </a:r>
            <a:r>
              <a:rPr lang="en-GB" dirty="0"/>
              <a:t> and stats, we need to think of learning as </a:t>
            </a:r>
            <a:r>
              <a:rPr lang="en-GB" i="1" dirty="0"/>
              <a:t>error reduction</a:t>
            </a:r>
          </a:p>
          <a:p>
            <a:pPr lvl="2"/>
            <a:r>
              <a:rPr lang="en-GB" dirty="0"/>
              <a:t>Already said that ML is not knowledge-based so ‘self-awareness’ is unlikely to happen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337C62-0E1B-524F-99BC-6F2CBBF3D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932" y="3356992"/>
            <a:ext cx="5796136" cy="8516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5280F1A-39D5-6B45-B31D-4B6D7B033F4D}"/>
              </a:ext>
            </a:extLst>
          </p:cNvPr>
          <p:cNvSpPr/>
          <p:nvPr/>
        </p:nvSpPr>
        <p:spPr>
          <a:xfrm>
            <a:off x="-866074" y="6550223"/>
            <a:ext cx="108761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400" dirty="0">
                <a:hlinkClick r:id="rId5"/>
              </a:rPr>
              <a:t>https://www.vox.com/future-perfect/2018/11/2/18053418/elon-musk-artificial-intelligence-google-deepmind-openai</a:t>
            </a:r>
            <a:endParaRPr lang="en-GB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8579C3-5447-644C-B8F9-55419CB660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528" y="4396570"/>
            <a:ext cx="3797300" cy="2133600"/>
          </a:xfrm>
          <a:prstGeom prst="rect">
            <a:avLst/>
          </a:prstGeom>
        </p:spPr>
      </p:pic>
      <p:pic>
        <p:nvPicPr>
          <p:cNvPr id="10" name="AgonizingGlisteningKomododragon-mobile.mp4" descr="AgonizingGlisteningKomododragon-mobile.mp4">
            <a:hlinkClick r:id="" action="ppaction://media"/>
            <a:extLst>
              <a:ext uri="{FF2B5EF4-FFF2-40B4-BE49-F238E27FC236}">
                <a16:creationId xmlns:a16="http://schemas.microsoft.com/office/drawing/2014/main" id="{BDA78386-F072-A446-B8C2-C168D1BDB2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72399" y="4515477"/>
            <a:ext cx="4519814" cy="188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65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Types of Machine Learning</a:t>
            </a:r>
          </a:p>
          <a:p>
            <a:pPr lvl="2"/>
            <a:r>
              <a:rPr lang="en-GB" dirty="0"/>
              <a:t>Regression</a:t>
            </a:r>
          </a:p>
          <a:p>
            <a:pPr lvl="3"/>
            <a:r>
              <a:rPr lang="en-GB" dirty="0"/>
              <a:t>work out a continuous relationship between inputs and outputs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25" name="Picture 3">
            <a:extLst>
              <a:ext uri="{FF2B5EF4-FFF2-40B4-BE49-F238E27FC236}">
                <a16:creationId xmlns:a16="http://schemas.microsoft.com/office/drawing/2014/main" id="{D36BA461-C0E4-7040-BD1B-30ACF1396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40" r="49149"/>
          <a:stretch>
            <a:fillRect/>
          </a:stretch>
        </p:blipFill>
        <p:spPr bwMode="auto">
          <a:xfrm>
            <a:off x="454093" y="2924944"/>
            <a:ext cx="3240360" cy="236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695E8EF-87D1-1347-9AA7-35ABDC370182}"/>
              </a:ext>
            </a:extLst>
          </p:cNvPr>
          <p:cNvSpPr txBox="1">
            <a:spLocks/>
          </p:cNvSpPr>
          <p:nvPr/>
        </p:nvSpPr>
        <p:spPr>
          <a:xfrm>
            <a:off x="3851920" y="2924944"/>
            <a:ext cx="5112568" cy="381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Like standard regression, but for multiple dimensions</a:t>
            </a:r>
          </a:p>
          <a:p>
            <a:r>
              <a:rPr lang="en-GB" sz="2000" dirty="0"/>
              <a:t>E.g.:</a:t>
            </a:r>
          </a:p>
          <a:p>
            <a:pPr lvl="1"/>
            <a:r>
              <a:rPr lang="en-GB" sz="1600" dirty="0"/>
              <a:t>Based on other examples, what is the value of something (house, car, watches, staff etc)</a:t>
            </a:r>
          </a:p>
          <a:p>
            <a:pPr lvl="1"/>
            <a:r>
              <a:rPr lang="en-GB" sz="1600" dirty="0"/>
              <a:t>How much is a player likely to spend on my game through IAPs</a:t>
            </a:r>
          </a:p>
          <a:p>
            <a:pPr lvl="1"/>
            <a:r>
              <a:rPr lang="en-GB" sz="1600" dirty="0"/>
              <a:t>When should I replace server equipment</a:t>
            </a:r>
          </a:p>
          <a:p>
            <a:pPr lvl="1"/>
            <a:endParaRPr lang="en-GB" sz="1600" dirty="0"/>
          </a:p>
          <a:p>
            <a:r>
              <a:rPr lang="en-GB" sz="2000" dirty="0"/>
              <a:t>Typically, complex data is not ‘linear’, regression is generally split into buckets (short segments of linearity)</a:t>
            </a:r>
          </a:p>
          <a:p>
            <a:endParaRPr lang="en-GB" sz="1400" dirty="0"/>
          </a:p>
          <a:p>
            <a:pPr marL="457200" lvl="1" indent="0">
              <a:buFont typeface="Arial" pitchFamily="34" charset="0"/>
              <a:buNone/>
            </a:pP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519289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12463</TotalTime>
  <Words>1484</Words>
  <Application>Microsoft Macintosh PowerPoint</Application>
  <PresentationFormat>On-screen Show (4:3)</PresentationFormat>
  <Paragraphs>311</Paragraphs>
  <Slides>33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Gazcorp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Computer Games and Entertainment: Advanced Programming</dc:title>
  <dc:creator>Gareth</dc:creator>
  <cp:lastModifiedBy>Lewis, Gareth</cp:lastModifiedBy>
  <cp:revision>745</cp:revision>
  <dcterms:created xsi:type="dcterms:W3CDTF">2008-11-22T10:38:31Z</dcterms:created>
  <dcterms:modified xsi:type="dcterms:W3CDTF">2020-02-02T13:13:30Z</dcterms:modified>
</cp:coreProperties>
</file>

<file path=docProps/thumbnail.jpeg>
</file>